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80"/>
  </p:notesMasterIdLst>
  <p:handoutMasterIdLst>
    <p:handoutMasterId r:id="rId81"/>
  </p:handoutMasterIdLst>
  <p:sldIdLst>
    <p:sldId id="256" r:id="rId2"/>
    <p:sldId id="332" r:id="rId3"/>
    <p:sldId id="333" r:id="rId4"/>
    <p:sldId id="373" r:id="rId5"/>
    <p:sldId id="334" r:id="rId6"/>
    <p:sldId id="335" r:id="rId7"/>
    <p:sldId id="336" r:id="rId8"/>
    <p:sldId id="370" r:id="rId9"/>
    <p:sldId id="378" r:id="rId10"/>
    <p:sldId id="337" r:id="rId11"/>
    <p:sldId id="338" r:id="rId12"/>
    <p:sldId id="339" r:id="rId13"/>
    <p:sldId id="374" r:id="rId14"/>
    <p:sldId id="371" r:id="rId15"/>
    <p:sldId id="380" r:id="rId16"/>
    <p:sldId id="345" r:id="rId17"/>
    <p:sldId id="346" r:id="rId18"/>
    <p:sldId id="347" r:id="rId19"/>
    <p:sldId id="348" r:id="rId20"/>
    <p:sldId id="349" r:id="rId21"/>
    <p:sldId id="350" r:id="rId22"/>
    <p:sldId id="352" r:id="rId23"/>
    <p:sldId id="351" r:id="rId24"/>
    <p:sldId id="353" r:id="rId25"/>
    <p:sldId id="354" r:id="rId26"/>
    <p:sldId id="355" r:id="rId27"/>
    <p:sldId id="356" r:id="rId28"/>
    <p:sldId id="357" r:id="rId29"/>
    <p:sldId id="358" r:id="rId30"/>
    <p:sldId id="359" r:id="rId31"/>
    <p:sldId id="360" r:id="rId32"/>
    <p:sldId id="361" r:id="rId33"/>
    <p:sldId id="362" r:id="rId34"/>
    <p:sldId id="365" r:id="rId35"/>
    <p:sldId id="377" r:id="rId36"/>
    <p:sldId id="364" r:id="rId37"/>
    <p:sldId id="363" r:id="rId38"/>
    <p:sldId id="379" r:id="rId39"/>
    <p:sldId id="312" r:id="rId40"/>
    <p:sldId id="313" r:id="rId41"/>
    <p:sldId id="314" r:id="rId42"/>
    <p:sldId id="331" r:id="rId43"/>
    <p:sldId id="315" r:id="rId44"/>
    <p:sldId id="316" r:id="rId45"/>
    <p:sldId id="317" r:id="rId46"/>
    <p:sldId id="375" r:id="rId47"/>
    <p:sldId id="321" r:id="rId48"/>
    <p:sldId id="372" r:id="rId49"/>
    <p:sldId id="257" r:id="rId50"/>
    <p:sldId id="272" r:id="rId51"/>
    <p:sldId id="273" r:id="rId52"/>
    <p:sldId id="258" r:id="rId53"/>
    <p:sldId id="324" r:id="rId54"/>
    <p:sldId id="325" r:id="rId55"/>
    <p:sldId id="326" r:id="rId56"/>
    <p:sldId id="259" r:id="rId57"/>
    <p:sldId id="327" r:id="rId58"/>
    <p:sldId id="328" r:id="rId59"/>
    <p:sldId id="274" r:id="rId60"/>
    <p:sldId id="276" r:id="rId61"/>
    <p:sldId id="277" r:id="rId62"/>
    <p:sldId id="278" r:id="rId63"/>
    <p:sldId id="285" r:id="rId64"/>
    <p:sldId id="366" r:id="rId65"/>
    <p:sldId id="367" r:id="rId66"/>
    <p:sldId id="368" r:id="rId67"/>
    <p:sldId id="369" r:id="rId68"/>
    <p:sldId id="340" r:id="rId69"/>
    <p:sldId id="341" r:id="rId70"/>
    <p:sldId id="288" r:id="rId71"/>
    <p:sldId id="290" r:id="rId72"/>
    <p:sldId id="342" r:id="rId73"/>
    <p:sldId id="343" r:id="rId74"/>
    <p:sldId id="344" r:id="rId75"/>
    <p:sldId id="310" r:id="rId76"/>
    <p:sldId id="311" r:id="rId77"/>
    <p:sldId id="329" r:id="rId78"/>
    <p:sldId id="376" r:id="rId79"/>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72E"/>
    <a:srgbClr val="022D9B"/>
    <a:srgbClr val="5CC5FF"/>
    <a:srgbClr val="4ABEFF"/>
    <a:srgbClr val="152E8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22" autoAdjust="0"/>
    <p:restoredTop sz="90871" autoAdjust="0"/>
  </p:normalViewPr>
  <p:slideViewPr>
    <p:cSldViewPr>
      <p:cViewPr varScale="1">
        <p:scale>
          <a:sx n="97" d="100"/>
          <a:sy n="97" d="100"/>
        </p:scale>
        <p:origin x="-1308"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6906"/>
    </p:cViewPr>
  </p:sorterViewPr>
  <p:notesViewPr>
    <p:cSldViewPr>
      <p:cViewPr varScale="1">
        <p:scale>
          <a:sx n="152" d="100"/>
          <a:sy n="152" d="100"/>
        </p:scale>
        <p:origin x="-3832"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sz="quarter"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3076" name="Rectangle 4"/>
          <p:cNvSpPr>
            <a:spLocks noGrp="1" noChangeArrowheads="1"/>
          </p:cNvSpPr>
          <p:nvPr>
            <p:ph type="ftr" sz="quarter" idx="2"/>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19324905-4586-9849-B0CB-EDE86AB94449}" type="slidenum">
              <a:rPr lang="en-US"/>
              <a:pPr/>
              <a:t>‹#›</a:t>
            </a:fld>
            <a:endParaRPr lang="en-US">
              <a:latin typeface="Arial" charset="0"/>
            </a:endParaRPr>
          </a:p>
        </p:txBody>
      </p:sp>
    </p:spTree>
    <p:extLst>
      <p:ext uri="{BB962C8B-B14F-4D97-AF65-F5344CB8AC3E}">
        <p14:creationId xmlns:p14="http://schemas.microsoft.com/office/powerpoint/2010/main" val="21393329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latin typeface="Verdana" charset="0"/>
              </a:defRPr>
            </a:lvl1pPr>
          </a:lstStyle>
          <a:p>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latin typeface="Verdana" charset="0"/>
              </a:defRPr>
            </a:lvl1pPr>
          </a:lstStyle>
          <a:p>
            <a:endParaRPr lang="en-US"/>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latin typeface="Verdana" charset="0"/>
              </a:defRPr>
            </a:lvl1pPr>
          </a:lstStyle>
          <a:p>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CFC947A3-E2F4-9B43-B61C-6E4B48751614}" type="slidenum">
              <a:rPr lang="en-US"/>
              <a:pPr/>
              <a:t>‹#›</a:t>
            </a:fld>
            <a:endParaRPr lang="en-US"/>
          </a:p>
        </p:txBody>
      </p:sp>
    </p:spTree>
    <p:extLst>
      <p:ext uri="{BB962C8B-B14F-4D97-AF65-F5344CB8AC3E}">
        <p14:creationId xmlns:p14="http://schemas.microsoft.com/office/powerpoint/2010/main" val="3653572050"/>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Verdana" charset="0"/>
        <a:ea typeface="ＭＳ Ｐゴシック" charset="0"/>
        <a:cs typeface="ＭＳ Ｐゴシック" charset="0"/>
      </a:defRPr>
    </a:lvl1pPr>
    <a:lvl2pPr marL="457200" algn="l" rtl="0" fontAlgn="base">
      <a:spcBef>
        <a:spcPct val="30000"/>
      </a:spcBef>
      <a:spcAft>
        <a:spcPct val="0"/>
      </a:spcAft>
      <a:defRPr sz="1200" kern="1200">
        <a:solidFill>
          <a:schemeClr val="tx1"/>
        </a:solidFill>
        <a:latin typeface="Verdana" charset="0"/>
        <a:ea typeface="ＭＳ Ｐゴシック" charset="0"/>
        <a:cs typeface="+mn-cs"/>
      </a:defRPr>
    </a:lvl2pPr>
    <a:lvl3pPr marL="914400" algn="l" rtl="0" fontAlgn="base">
      <a:spcBef>
        <a:spcPct val="30000"/>
      </a:spcBef>
      <a:spcAft>
        <a:spcPct val="0"/>
      </a:spcAft>
      <a:defRPr sz="1200" kern="1200">
        <a:solidFill>
          <a:schemeClr val="tx1"/>
        </a:solidFill>
        <a:latin typeface="Verdana" charset="0"/>
        <a:ea typeface="ＭＳ Ｐゴシック" charset="0"/>
        <a:cs typeface="+mn-cs"/>
      </a:defRPr>
    </a:lvl3pPr>
    <a:lvl4pPr marL="1371600" algn="l" rtl="0" fontAlgn="base">
      <a:spcBef>
        <a:spcPct val="30000"/>
      </a:spcBef>
      <a:spcAft>
        <a:spcPct val="0"/>
      </a:spcAft>
      <a:defRPr sz="1200" kern="1200">
        <a:solidFill>
          <a:schemeClr val="tx1"/>
        </a:solidFill>
        <a:latin typeface="Verdana" charset="0"/>
        <a:ea typeface="ＭＳ Ｐゴシック" charset="0"/>
        <a:cs typeface="+mn-cs"/>
      </a:defRPr>
    </a:lvl4pPr>
    <a:lvl5pPr marL="1828800" algn="l" rtl="0" fontAlgn="base">
      <a:spcBef>
        <a:spcPct val="30000"/>
      </a:spcBef>
      <a:spcAft>
        <a:spcPct val="0"/>
      </a:spcAft>
      <a:defRPr sz="1200" kern="1200">
        <a:solidFill>
          <a:schemeClr val="tx1"/>
        </a:solidFill>
        <a:latin typeface="Verdana"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28</a:t>
            </a:fld>
            <a:endParaRPr lang="en-US"/>
          </a:p>
        </p:txBody>
      </p:sp>
    </p:spTree>
    <p:extLst>
      <p:ext uri="{BB962C8B-B14F-4D97-AF65-F5344CB8AC3E}">
        <p14:creationId xmlns:p14="http://schemas.microsoft.com/office/powerpoint/2010/main" val="31762855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descr="DESIGN_B_final-02-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7456"/>
            <a:ext cx="9141027" cy="6858000"/>
          </a:xfrm>
          <a:prstGeom prst="rect">
            <a:avLst/>
          </a:prstGeom>
        </p:spPr>
      </p:pic>
      <p:sp>
        <p:nvSpPr>
          <p:cNvPr id="2" name="Title 1"/>
          <p:cNvSpPr>
            <a:spLocks noGrp="1"/>
          </p:cNvSpPr>
          <p:nvPr>
            <p:ph type="ctrTitle"/>
          </p:nvPr>
        </p:nvSpPr>
        <p:spPr>
          <a:xfrm>
            <a:off x="1696144" y="2852936"/>
            <a:ext cx="6332240" cy="1107554"/>
          </a:xfrm>
        </p:spPr>
        <p:txBody>
          <a:bodyPr/>
          <a:lstStyle>
            <a:lvl1pPr>
              <a:defRPr>
                <a:solidFill>
                  <a:srgbClr val="152E8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696144" y="4077072"/>
            <a:ext cx="6116216" cy="1944216"/>
          </a:xfrm>
        </p:spPr>
        <p:txBody>
          <a:bodyPr/>
          <a:lstStyle>
            <a:lvl1pPr marL="0" indent="0" algn="l">
              <a:buNone/>
              <a:defRPr sz="2600">
                <a:solidFill>
                  <a:srgbClr val="152E82"/>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lvl1pPr>
          </a:lstStyle>
          <a:p>
            <a:fld id="{5DD0A2D2-7EFB-5840-AF99-D605BC1B2F97}" type="slidenum">
              <a:rPr lang="en-US"/>
              <a:pPr/>
              <a:t>‹#›</a:t>
            </a:fld>
            <a:endParaRPr lang="en-US" sz="1400" dirty="0">
              <a:latin typeface="Arial" charset="0"/>
            </a:endParaRPr>
          </a:p>
        </p:txBody>
      </p:sp>
    </p:spTree>
    <p:extLst>
      <p:ext uri="{BB962C8B-B14F-4D97-AF65-F5344CB8AC3E}">
        <p14:creationId xmlns:p14="http://schemas.microsoft.com/office/powerpoint/2010/main" val="373302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323528" y="332656"/>
            <a:ext cx="8668072" cy="1143000"/>
          </a:xfrm>
        </p:spPr>
        <p:txBody>
          <a:bodyPr/>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23528" y="1556792"/>
            <a:ext cx="8668072" cy="47594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9960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6" name="Picture 5"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Vertical Title 1"/>
          <p:cNvSpPr>
            <a:spLocks noGrp="1"/>
          </p:cNvSpPr>
          <p:nvPr>
            <p:ph type="title" orient="vert"/>
          </p:nvPr>
        </p:nvSpPr>
        <p:spPr>
          <a:xfrm>
            <a:off x="6972300" y="381000"/>
            <a:ext cx="2019300" cy="5791200"/>
          </a:xfrm>
        </p:spPr>
        <p:txBody>
          <a:bodyPr vert="eaVert"/>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4400" y="381000"/>
            <a:ext cx="5905500" cy="5791200"/>
          </a:xfrm>
        </p:spPr>
        <p:txBody>
          <a:bodyPr vert="eaVert"/>
          <a:lstStyle>
            <a:lvl1pPr>
              <a:defRPr sz="2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792122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pic>
        <p:nvPicPr>
          <p:cNvPr id="10" name="Picture 9"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3" name="Chart Placeholder 2"/>
          <p:cNvSpPr>
            <a:spLocks noGrp="1"/>
          </p:cNvSpPr>
          <p:nvPr>
            <p:ph type="chart" idx="1"/>
          </p:nvPr>
        </p:nvSpPr>
        <p:spPr>
          <a:xfrm>
            <a:off x="251520" y="1700808"/>
            <a:ext cx="8740080" cy="4536504"/>
          </a:xfrm>
        </p:spPr>
        <p:txBody>
          <a:bodyPr/>
          <a:lstStyle/>
          <a:p>
            <a:r>
              <a:rPr lang="en-US" smtClean="0"/>
              <a:t>Click icon to add chart</a:t>
            </a:r>
            <a:endParaRPr lang="en-US" dirty="0"/>
          </a:p>
        </p:txBody>
      </p:sp>
      <p:sp>
        <p:nvSpPr>
          <p:cNvPr id="2" name="Title 1"/>
          <p:cNvSpPr>
            <a:spLocks noGrp="1"/>
          </p:cNvSpPr>
          <p:nvPr>
            <p:ph type="title"/>
          </p:nvPr>
        </p:nvSpPr>
        <p:spPr>
          <a:xfrm>
            <a:off x="179512" y="692696"/>
            <a:ext cx="5256584" cy="854968"/>
          </a:xfrm>
        </p:spPr>
        <p:txBody>
          <a:bodyPr/>
          <a:lstStyle>
            <a:lvl1pPr>
              <a:defRPr sz="2200">
                <a:solidFill>
                  <a:srgbClr val="152E82"/>
                </a:solidFill>
              </a:defRPr>
            </a:lvl1pPr>
          </a:lstStyle>
          <a:p>
            <a:r>
              <a:rPr lang="en-US" smtClean="0"/>
              <a:t>Click to edit Master title style</a:t>
            </a:r>
            <a:endParaRPr lang="en-US" dirty="0"/>
          </a:p>
        </p:txBody>
      </p:sp>
      <p:sp>
        <p:nvSpPr>
          <p:cNvPr id="11"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7492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ESIGN_B_final-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Content Placeholder 2"/>
          <p:cNvSpPr>
            <a:spLocks noGrp="1"/>
          </p:cNvSpPr>
          <p:nvPr>
            <p:ph idx="1"/>
          </p:nvPr>
        </p:nvSpPr>
        <p:spPr>
          <a:xfrm>
            <a:off x="2555776" y="1412776"/>
            <a:ext cx="6264696" cy="4752528"/>
          </a:xfrm>
        </p:spPr>
        <p:txBody>
          <a:bodyPr/>
          <a:lstStyle>
            <a:lvl1pPr>
              <a:defRPr sz="2700"/>
            </a:lvl1pPr>
            <a:lvl2pPr>
              <a:defRPr sz="2400"/>
            </a:lvl2pPr>
            <a:lvl3pPr>
              <a:defRPr sz="23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2555776" y="0"/>
            <a:ext cx="6264696" cy="1224136"/>
          </a:xfrm>
        </p:spPr>
        <p:txBody>
          <a:bodyPr/>
          <a:lstStyle>
            <a:lvl1pPr>
              <a:defRPr sz="2800">
                <a:solidFill>
                  <a:srgbClr val="152E82"/>
                </a:solidFill>
              </a:defRPr>
            </a:lvl1pPr>
          </a:lstStyle>
          <a:p>
            <a:r>
              <a:rPr lang="en-US" smtClean="0"/>
              <a:t>Click to edit Master title style</a:t>
            </a:r>
            <a:endParaRPr lang="en-US" dirty="0"/>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5" name="Picture 4"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255614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6" name="Picture 5" descr="DESIGN_B_final-02-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0"/>
            <a:ext cx="9141027" cy="6858000"/>
          </a:xfrm>
          <a:prstGeom prst="rect">
            <a:avLst/>
          </a:prstGeom>
        </p:spPr>
      </p:pic>
      <p:sp>
        <p:nvSpPr>
          <p:cNvPr id="2" name="Title 1"/>
          <p:cNvSpPr>
            <a:spLocks noGrp="1"/>
          </p:cNvSpPr>
          <p:nvPr>
            <p:ph type="title"/>
          </p:nvPr>
        </p:nvSpPr>
        <p:spPr>
          <a:xfrm>
            <a:off x="1547664" y="3645024"/>
            <a:ext cx="6480720" cy="2376263"/>
          </a:xfrm>
        </p:spPr>
        <p:txBody>
          <a:bodyPr anchor="t"/>
          <a:lstStyle>
            <a:lvl1pPr algn="l">
              <a:lnSpc>
                <a:spcPct val="90000"/>
              </a:lnSpc>
              <a:defRPr sz="3200" b="0" cap="none">
                <a:solidFill>
                  <a:srgbClr val="022D9B"/>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547664" y="2564904"/>
            <a:ext cx="6480720" cy="1008112"/>
          </a:xfrm>
        </p:spPr>
        <p:txBody>
          <a:bodyPr anchor="b"/>
          <a:lstStyle>
            <a:lvl1pPr marL="0" indent="0">
              <a:buNone/>
              <a:defRPr sz="2000">
                <a:solidFill>
                  <a:srgbClr val="022D9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5" name="Slide Number Placeholder 4"/>
          <p:cNvSpPr>
            <a:spLocks noGrp="1"/>
          </p:cNvSpPr>
          <p:nvPr>
            <p:ph type="sldNum" sz="quarter" idx="11"/>
          </p:nvPr>
        </p:nvSpPr>
        <p:spPr>
          <a:xfrm>
            <a:off x="8654356" y="6525344"/>
            <a:ext cx="504056" cy="360040"/>
          </a:xfrm>
        </p:spPr>
        <p:txBody>
          <a:bodyPr/>
          <a:lstStyle>
            <a:lvl1pPr>
              <a:defRPr>
                <a:solidFill>
                  <a:srgbClr val="152E82"/>
                </a:solidFill>
              </a:defRPr>
            </a:lvl1pPr>
          </a:lstStyle>
          <a:p>
            <a:fld id="{302B3540-29DB-9849-B58B-883D2E76A773}" type="slidenum">
              <a:rPr lang="en-US" smtClean="0"/>
              <a:pPr/>
              <a:t>‹#›</a:t>
            </a:fld>
            <a:endParaRPr lang="en-US" sz="1400" dirty="0">
              <a:latin typeface="Arial" charset="0"/>
            </a:endParaRPr>
          </a:p>
        </p:txBody>
      </p:sp>
    </p:spTree>
    <p:extLst>
      <p:ext uri="{BB962C8B-B14F-4D97-AF65-F5344CB8AC3E}">
        <p14:creationId xmlns:p14="http://schemas.microsoft.com/office/powerpoint/2010/main" val="2861625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sz="half" idx="1"/>
          </p:nvPr>
        </p:nvSpPr>
        <p:spPr>
          <a:xfrm>
            <a:off x="323528" y="1916832"/>
            <a:ext cx="4032448"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99992" y="1916832"/>
            <a:ext cx="4347592"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323528" y="476672"/>
            <a:ext cx="8077200" cy="1143000"/>
          </a:xfrm>
        </p:spPr>
        <p:txBody>
          <a:bodyPr/>
          <a:lstStyle>
            <a:lvl1pPr>
              <a:defRPr sz="2800">
                <a:solidFill>
                  <a:srgbClr val="152E82"/>
                </a:solidFill>
              </a:defRPr>
            </a:lvl1pPr>
          </a:lstStyle>
          <a:p>
            <a:r>
              <a:rPr lang="en-US" smtClean="0"/>
              <a:t>Click to edit Master title style</a:t>
            </a:r>
            <a:endParaRPr lang="en-US" dirty="0"/>
          </a:p>
        </p:txBody>
      </p:sp>
      <p:sp>
        <p:nvSpPr>
          <p:cNvPr id="10"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44924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02840" y="476672"/>
            <a:ext cx="8229600" cy="1143000"/>
          </a:xfrm>
        </p:spPr>
        <p:txBody>
          <a:bodyPr/>
          <a:lstStyle>
            <a:lvl1pPr>
              <a:defRPr sz="2800">
                <a:solidFill>
                  <a:srgbClr val="152E8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23528" y="1916832"/>
            <a:ext cx="4040188"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23528" y="2678931"/>
            <a:ext cx="4040188"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508749" y="1916832"/>
            <a:ext cx="4041775"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508749" y="2678931"/>
            <a:ext cx="4041775"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3" name="Picture 12"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722173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23528" y="-26516"/>
            <a:ext cx="8077200" cy="1143000"/>
          </a:xfrm>
        </p:spPr>
        <p:txBody>
          <a:bodyPr/>
          <a:lstStyle>
            <a:lvl1pPr>
              <a:defRPr sz="2800">
                <a:solidFill>
                  <a:srgbClr val="FFFFFF"/>
                </a:solidFill>
              </a:defRPr>
            </a:lvl1pPr>
          </a:lstStyle>
          <a:p>
            <a:r>
              <a:rPr lang="en-US" smtClean="0"/>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151373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3049170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idx="1"/>
          </p:nvPr>
        </p:nvSpPr>
        <p:spPr>
          <a:xfrm>
            <a:off x="3923928" y="404664"/>
            <a:ext cx="4968552" cy="5853113"/>
          </a:xfrm>
        </p:spPr>
        <p:txBody>
          <a:bodyPr/>
          <a:lstStyle>
            <a:lvl1pPr>
              <a:defRPr sz="28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1520" y="2132856"/>
            <a:ext cx="3528392" cy="410445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251520" y="836712"/>
            <a:ext cx="3528392" cy="1162050"/>
          </a:xfrm>
        </p:spPr>
        <p:txBody>
          <a:bodyPr/>
          <a:lstStyle>
            <a:lvl1pPr algn="l">
              <a:defRPr sz="2000" b="0">
                <a:solidFill>
                  <a:srgbClr val="152E82"/>
                </a:solidFill>
              </a:defRPr>
            </a:lvl1pPr>
          </a:lstStyle>
          <a:p>
            <a:r>
              <a:rPr lang="en-US" smtClean="0"/>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1" name="Picture 10"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551816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538536" y="5024537"/>
            <a:ext cx="7993904" cy="566738"/>
          </a:xfrm>
        </p:spPr>
        <p:txBody>
          <a:bodyPr/>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538536" y="836712"/>
            <a:ext cx="7993904"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538536" y="5581527"/>
            <a:ext cx="7993904"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73086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19336" y="397024"/>
            <a:ext cx="8429128"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endParaRPr lang="en-US" dirty="0"/>
          </a:p>
        </p:txBody>
      </p:sp>
      <p:sp>
        <p:nvSpPr>
          <p:cNvPr id="1027" name="Rectangle 3"/>
          <p:cNvSpPr>
            <a:spLocks noGrp="1" noChangeArrowheads="1"/>
          </p:cNvSpPr>
          <p:nvPr>
            <p:ph type="body" idx="1"/>
          </p:nvPr>
        </p:nvSpPr>
        <p:spPr bwMode="auto">
          <a:xfrm>
            <a:off x="395536" y="1844824"/>
            <a:ext cx="8352928"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28" name="Rectangle 4"/>
          <p:cNvSpPr>
            <a:spLocks noGrp="1" noChangeArrowheads="1"/>
          </p:cNvSpPr>
          <p:nvPr>
            <p:ph type="dt" sz="half" idx="2"/>
          </p:nvPr>
        </p:nvSpPr>
        <p:spPr bwMode="auto">
          <a:xfrm>
            <a:off x="578768" y="6525344"/>
            <a:ext cx="1905000"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endParaRPr lang="en-US" dirty="0"/>
          </a:p>
        </p:txBody>
      </p:sp>
      <p:sp>
        <p:nvSpPr>
          <p:cNvPr id="1030" name="Rectangle 6"/>
          <p:cNvSpPr>
            <a:spLocks noGrp="1" noChangeArrowheads="1"/>
          </p:cNvSpPr>
          <p:nvPr>
            <p:ph type="sldNum" sz="quarter" idx="4"/>
          </p:nvPr>
        </p:nvSpPr>
        <p:spPr bwMode="auto">
          <a:xfrm>
            <a:off x="74712" y="6525344"/>
            <a:ext cx="504056"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fld id="{B9D5C80D-9CA5-F142-8586-263522C565B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www.smallake.kr/wp-content/uploads/2017/08/Active-Learning-in-Trading-Algorithms.pdf"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hyperlink" Target="https://www.hkma.gov.hk/media/eng/doc/key-information/guidelines-and-circular/2019/20191101e1.pdf"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hyperlink" Target="http://www.hkex.com.hk/services/rules-and-forms-and-fees/fees/securities-(hong-kong)/trading/transaction?sc_lang=en"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hyperlink" Target="https://www.theguardian.com/football/2018/jul/14/investment-banks-predict-world-cup-failures"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9.gif"/><Relationship Id="rId4" Type="http://schemas.openxmlformats.org/officeDocument/2006/relationships/hyperlink" Target="https://cs.stanford.edu/people/karpathy/convnetjs/demo/rldemo.html"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www.youtube.com/watch?v=cWBEiCxK5g0"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drive.google.com/file/d/19Hg7iOJnrgmXSxwArSXYi4h6UF98EhgP/view?usp=drivesdk" TargetMode="Externa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s://www.computerweekly.com/news/252452202/Self-driving-cars-may-have-to-break-the-law-says-Law-Commission" TargetMode="External"/><Relationship Id="rId2" Type="http://schemas.openxmlformats.org/officeDocument/2006/relationships/hyperlink" Target="https://www.technologyreview.com/s/612341/a-global-ethics-study-aims-to-help-ai-solve-the-self-driving-trolley-problem/" TargetMode="External"/><Relationship Id="rId1" Type="http://schemas.openxmlformats.org/officeDocument/2006/relationships/slideLayout" Target="../slideLayouts/slideLayout7.xml"/><Relationship Id="rId4" Type="http://schemas.openxmlformats.org/officeDocument/2006/relationships/image" Target="../media/image58.jpeg"/></Relationships>
</file>

<file path=ppt/slides/_rels/slide43.xml.rels><?xml version="1.0" encoding="UTF-8" standalone="yes"?>
<Relationships xmlns="http://schemas.openxmlformats.org/package/2006/relationships"><Relationship Id="rId3" Type="http://schemas.openxmlformats.org/officeDocument/2006/relationships/hyperlink" Target="https://www.wired.com/story/amazon-facial-recognition-congress-bias-law-enforcement/" TargetMode="External"/><Relationship Id="rId2" Type="http://schemas.openxmlformats.org/officeDocument/2006/relationships/hyperlink" Target="https://medium.com/thoughts-and-reflections/racial-bias-and-gender-bias-examples-in-ai-systems-7211e4c166a1" TargetMode="Externa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png"/></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1.png"/><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75.png"/></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9.tmp"/><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0.tmp"/><Relationship Id="rId2" Type="http://schemas.openxmlformats.org/officeDocument/2006/relationships/hyperlink" Target="https://www.heatonresearch.com/2017/06/01/hidden-layers.html" TargetMode="Externa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0.png"/></Relationships>
</file>

<file path=ppt/slides/_rels/slide6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92.wmf"/><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hyperlink" Target="http://www.wildml.com/2018/02/introduction-to-learning-to-trade-with-reinforcement-learning" TargetMode="External"/><Relationship Id="rId2" Type="http://schemas.openxmlformats.org/officeDocument/2006/relationships/hyperlink" Target="https://arxiv.org/abs/1709.03803"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hyperlink" Target="https://colab.research.google.com/github/kenwkliu/ideas/blob/master/colab/RL-Breakout.ipynb" TargetMode="Externa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gif"/><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hyperlink" Target="https://github.com/PacktPublishing/Hands-On-Machine-Learning-for-Algorithmic-Trading/blob/master/Chapter21/04_q_learning_for_trading.ipynb" TargetMode="Externa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gif"/><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http://www.google.com/url?sa=i&amp;rct=j&amp;q=&amp;esrc=s&amp;source=images&amp;cd=&amp;cad=rja&amp;uact=8&amp;ved=2ahUKEwjgxezZipXhAhUM7mEKHRSgBZwQjRx6BAgBEAU&amp;url=http://support.e-hcs.com/viewtopic.php?id%3D2763&amp;psig=AOvVaw2khFRMwsfvHN45iDnBnizg&amp;ust=1553321234480342"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arxiv.org/pdf/1912.10944.pdf" TargetMode="External"/><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hyperlink" Target="https://colab.research.google.com/github/kenwkliu/ideas/blob/master/colab/RL-Breakout.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691680" y="2852936"/>
            <a:ext cx="6192688" cy="1368152"/>
          </a:xfrm>
        </p:spPr>
        <p:txBody>
          <a:bodyPr/>
          <a:lstStyle/>
          <a:p>
            <a:r>
              <a:rPr lang="en-US" dirty="0"/>
              <a:t>Big Data, </a:t>
            </a:r>
            <a:r>
              <a:rPr lang="en-US" dirty="0" smtClean="0"/>
              <a:t>AI, Machine Learning, Investment and Algo Trading</a:t>
            </a:r>
            <a:endParaRPr lang="en-US" dirty="0"/>
          </a:p>
        </p:txBody>
      </p:sp>
      <p:sp>
        <p:nvSpPr>
          <p:cNvPr id="2051" name="Rectangle 3"/>
          <p:cNvSpPr>
            <a:spLocks noGrp="1" noChangeArrowheads="1"/>
          </p:cNvSpPr>
          <p:nvPr>
            <p:ph type="subTitle" idx="1"/>
          </p:nvPr>
        </p:nvSpPr>
        <p:spPr>
          <a:xfrm>
            <a:off x="1691680" y="4221088"/>
            <a:ext cx="5832648" cy="1800200"/>
          </a:xfrm>
        </p:spPr>
        <p:txBody>
          <a:bodyPr/>
          <a:lstStyle/>
          <a:p>
            <a:pPr algn="l"/>
            <a:r>
              <a:rPr lang="en-US" dirty="0" smtClean="0"/>
              <a:t>Ken Liu</a:t>
            </a:r>
            <a:endParaRPr lang="en-US" dirty="0"/>
          </a:p>
        </p:txBody>
      </p:sp>
      <p:sp>
        <p:nvSpPr>
          <p:cNvPr id="2" name="Slide Number Placeholder 1"/>
          <p:cNvSpPr>
            <a:spLocks noGrp="1"/>
          </p:cNvSpPr>
          <p:nvPr>
            <p:ph type="sldNum" sz="quarter" idx="11"/>
          </p:nvPr>
        </p:nvSpPr>
        <p:spPr/>
        <p:txBody>
          <a:bodyPr/>
          <a:lstStyle/>
          <a:p>
            <a:fld id="{5DD0A2D2-7EFB-5840-AF99-D605BC1B2F97}" type="slidenum">
              <a:rPr lang="en-US" smtClean="0"/>
              <a:pPr/>
              <a:t>1</a:t>
            </a:fld>
            <a:endParaRPr lang="en-US" sz="1400">
              <a:latin typeface="Arial"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Reinforcement Learning on Trading</a:t>
            </a:r>
            <a:endParaRPr lang="en-US" dirty="0"/>
          </a:p>
        </p:txBody>
      </p:sp>
      <p:pic>
        <p:nvPicPr>
          <p:cNvPr id="2" name="Picture 2" descr="https://cdn-images-1.medium.com/max/800/1*oAuFspZKqASVtGlmBCubP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985" y="1628800"/>
            <a:ext cx="4422015" cy="38111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dn-images-1.medium.com/max/800/1*26xDRHI-alvDAfcPPJJGj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6464" y="3429000"/>
            <a:ext cx="4716016" cy="2853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2728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Deep Reinforcement </a:t>
            </a:r>
            <a:r>
              <a:rPr lang="en-US" dirty="0" smtClean="0"/>
              <a:t>Learning on Trading</a:t>
            </a:r>
            <a:endParaRPr lang="en-US" dirty="0"/>
          </a:p>
        </p:txBody>
      </p:sp>
      <p:sp>
        <p:nvSpPr>
          <p:cNvPr id="7" name="Content Placeholder 1"/>
          <p:cNvSpPr txBox="1">
            <a:spLocks/>
          </p:cNvSpPr>
          <p:nvPr/>
        </p:nvSpPr>
        <p:spPr>
          <a:xfrm>
            <a:off x="395536" y="1700808"/>
            <a:ext cx="309634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hlinkClick r:id="rId2"/>
              </a:rPr>
              <a:t>JP Morgan LOXM</a:t>
            </a:r>
            <a:endParaRPr lang="en-US" sz="1600" dirty="0" smtClean="0"/>
          </a:p>
          <a:p>
            <a:pPr marL="0" indent="0"/>
            <a:r>
              <a:rPr lang="en-US" sz="1600" dirty="0" smtClean="0"/>
              <a:t>Learns </a:t>
            </a:r>
            <a:r>
              <a:rPr lang="en-US" sz="1600" dirty="0"/>
              <a:t>to perform the best action </a:t>
            </a:r>
            <a:r>
              <a:rPr lang="en-US" sz="1600" dirty="0" smtClean="0"/>
              <a:t>(choose </a:t>
            </a:r>
            <a:r>
              <a:rPr lang="en-US" sz="1600" b="1" dirty="0">
                <a:solidFill>
                  <a:srgbClr val="0070C0"/>
                </a:solidFill>
              </a:rPr>
              <a:t>optimal price, duration and order size </a:t>
            </a:r>
            <a:r>
              <a:rPr lang="en-US" sz="1600" dirty="0"/>
              <a:t>) based on market conditions</a:t>
            </a:r>
            <a:endParaRPr lang="en-US" sz="1600" b="1" dirty="0" smtClean="0"/>
          </a:p>
          <a:p>
            <a:pPr marL="0" indent="0"/>
            <a:endParaRPr lang="en-US" sz="1600" b="1" dirty="0"/>
          </a:p>
          <a:p>
            <a:pPr marL="0" indent="0"/>
            <a:r>
              <a:rPr lang="en-US" sz="1600" b="1" u="sng" dirty="0" smtClean="0"/>
              <a:t>State</a:t>
            </a:r>
            <a:r>
              <a:rPr lang="en-US" sz="1600" b="1" dirty="0" smtClean="0"/>
              <a:t>: </a:t>
            </a:r>
            <a:r>
              <a:rPr lang="en-US" sz="1600" dirty="0" smtClean="0"/>
              <a:t>price </a:t>
            </a:r>
            <a:r>
              <a:rPr lang="en-US" sz="1600" dirty="0"/>
              <a:t>series, </a:t>
            </a:r>
            <a:r>
              <a:rPr lang="en-US" sz="1600" dirty="0" smtClean="0"/>
              <a:t>spread </a:t>
            </a:r>
            <a:r>
              <a:rPr lang="en-US" sz="1600" dirty="0"/>
              <a:t>cost, fill probability, size placed, </a:t>
            </a:r>
            <a:r>
              <a:rPr lang="en-US" sz="1600" dirty="0" smtClean="0"/>
              <a:t>elapsed </a:t>
            </a:r>
            <a:r>
              <a:rPr lang="en-US" sz="1600" dirty="0"/>
              <a:t>time, %</a:t>
            </a:r>
            <a:r>
              <a:rPr lang="en-US" sz="1600" dirty="0" smtClean="0"/>
              <a:t>progress</a:t>
            </a:r>
          </a:p>
          <a:p>
            <a:pPr marL="0" indent="0"/>
            <a:endParaRPr lang="en-US" sz="1600" b="1" dirty="0" smtClean="0"/>
          </a:p>
          <a:p>
            <a:pPr marL="0" indent="0"/>
            <a:r>
              <a:rPr lang="en-US" sz="1600" b="1" u="sng" dirty="0" smtClean="0"/>
              <a:t>Rewards</a:t>
            </a:r>
            <a:r>
              <a:rPr lang="en-US" sz="1600" b="1" dirty="0" smtClean="0"/>
              <a:t>:</a:t>
            </a:r>
            <a:r>
              <a:rPr lang="en-US" sz="1600" dirty="0"/>
              <a:t> </a:t>
            </a:r>
            <a:r>
              <a:rPr lang="en-US" sz="1600" dirty="0" smtClean="0"/>
              <a:t>immediate </a:t>
            </a:r>
            <a:r>
              <a:rPr lang="en-US" sz="1600" dirty="0"/>
              <a:t>rewards </a:t>
            </a:r>
            <a:r>
              <a:rPr lang="en-US" sz="1600" dirty="0" smtClean="0"/>
              <a:t>(price spread) </a:t>
            </a:r>
            <a:r>
              <a:rPr lang="en-US" sz="1600" dirty="0"/>
              <a:t>and terminal </a:t>
            </a:r>
            <a:r>
              <a:rPr lang="en-US" sz="1600" dirty="0" smtClean="0"/>
              <a:t>(end </a:t>
            </a:r>
            <a:r>
              <a:rPr lang="en-US" sz="1600" dirty="0"/>
              <a:t>of </a:t>
            </a:r>
            <a:r>
              <a:rPr lang="en-US" sz="1600" dirty="0" smtClean="0"/>
              <a:t>episode) </a:t>
            </a:r>
            <a:r>
              <a:rPr lang="en-US" sz="1600" dirty="0"/>
              <a:t>rewards like completion, order duration and market penalties </a:t>
            </a:r>
            <a:r>
              <a:rPr lang="en-US" sz="1600" dirty="0" smtClean="0"/>
              <a:t>(negative </a:t>
            </a:r>
            <a:r>
              <a:rPr lang="en-US" sz="1600" dirty="0"/>
              <a:t>rewards that punish the </a:t>
            </a:r>
            <a:r>
              <a:rPr lang="en-US" sz="1600" dirty="0" smtClean="0"/>
              <a:t>agent)</a:t>
            </a:r>
            <a:endParaRPr lang="en-US" sz="1600" dirty="0"/>
          </a:p>
          <a:p>
            <a:pPr marL="57150" indent="0"/>
            <a:endParaRPr lang="en-US" sz="1600" dirty="0" smtClean="0"/>
          </a:p>
        </p:txBody>
      </p:sp>
      <p:pic>
        <p:nvPicPr>
          <p:cNvPr id="1026" name="Picture 2" descr="https://cdn-images-1.medium.com/max/1600/1*37d7EHMjhxPhfVJtbre9kw.png"/>
          <p:cNvPicPr>
            <a:picLocks noChangeAspect="1" noChangeArrowheads="1"/>
          </p:cNvPicPr>
          <p:nvPr/>
        </p:nvPicPr>
        <p:blipFill rotWithShape="1">
          <a:blip r:embed="rId3">
            <a:extLst>
              <a:ext uri="{28A0092B-C50C-407E-A947-70E740481C1C}">
                <a14:useLocalDpi xmlns:a14="http://schemas.microsoft.com/office/drawing/2010/main" val="0"/>
              </a:ext>
            </a:extLst>
          </a:blip>
          <a:srcRect r="7420"/>
          <a:stretch/>
        </p:blipFill>
        <p:spPr bwMode="auto">
          <a:xfrm>
            <a:off x="3419872" y="1916832"/>
            <a:ext cx="5436058" cy="3514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49106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Deep Reinforcement </a:t>
            </a:r>
            <a:r>
              <a:rPr lang="en-US" dirty="0" smtClean="0"/>
              <a:t>Learning on Trading</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24" y="4005064"/>
            <a:ext cx="8193024" cy="8690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259632" y="5436513"/>
            <a:ext cx="7200800" cy="584775"/>
          </a:xfrm>
          <a:prstGeom prst="rect">
            <a:avLst/>
          </a:prstGeom>
          <a:noFill/>
        </p:spPr>
        <p:txBody>
          <a:bodyPr wrap="square" rtlCol="0">
            <a:spAutoFit/>
          </a:bodyPr>
          <a:lstStyle/>
          <a:p>
            <a:pPr lvl="0"/>
            <a:r>
              <a:rPr lang="en-US" sz="1600" dirty="0" smtClean="0">
                <a:solidFill>
                  <a:srgbClr val="00B050"/>
                </a:solidFill>
              </a:rPr>
              <a:t>AI </a:t>
            </a:r>
            <a:r>
              <a:rPr lang="en-US" sz="1600" dirty="0">
                <a:solidFill>
                  <a:srgbClr val="00B050"/>
                </a:solidFill>
              </a:rPr>
              <a:t>Traders -&gt; Repeatedly Doing </a:t>
            </a:r>
            <a:r>
              <a:rPr lang="en-US" sz="1600" dirty="0" err="1">
                <a:solidFill>
                  <a:srgbClr val="00B050"/>
                </a:solidFill>
              </a:rPr>
              <a:t>Backtest</a:t>
            </a:r>
            <a:r>
              <a:rPr lang="en-US" sz="1600" dirty="0">
                <a:solidFill>
                  <a:srgbClr val="00B050"/>
                </a:solidFill>
              </a:rPr>
              <a:t> -&gt; Find the Optimal </a:t>
            </a:r>
            <a:r>
              <a:rPr lang="en-US" sz="1600" dirty="0" smtClean="0">
                <a:solidFill>
                  <a:srgbClr val="00B050"/>
                </a:solidFill>
              </a:rPr>
              <a:t>Strategies</a:t>
            </a:r>
            <a:endParaRPr lang="en-US" sz="1600" dirty="0">
              <a:solidFill>
                <a:srgbClr val="00B050"/>
              </a:solidFill>
            </a:endParaRPr>
          </a:p>
          <a:p>
            <a:endParaRPr lang="en-US" sz="1600" dirty="0" smtClean="0">
              <a:solidFill>
                <a:srgbClr val="00B050"/>
              </a:solidFill>
            </a:endParaRPr>
          </a:p>
        </p:txBody>
      </p:sp>
      <p:sp>
        <p:nvSpPr>
          <p:cNvPr id="4" name="Smiley Face 3"/>
          <p:cNvSpPr/>
          <p:nvPr/>
        </p:nvSpPr>
        <p:spPr bwMode="auto">
          <a:xfrm>
            <a:off x="658416" y="5373216"/>
            <a:ext cx="457200" cy="457200"/>
          </a:xfrm>
          <a:prstGeom prst="smileyF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8" name="Picture 2" descr="human evolutionçåçæå°çµæ"/>
          <p:cNvPicPr>
            <a:picLocks noChangeAspect="1" noChangeArrowheads="1"/>
          </p:cNvPicPr>
          <p:nvPr/>
        </p:nvPicPr>
        <p:blipFill rotWithShape="1">
          <a:blip r:embed="rId3">
            <a:extLst>
              <a:ext uri="{28A0092B-C50C-407E-A947-70E740481C1C}">
                <a14:useLocalDpi xmlns:a14="http://schemas.microsoft.com/office/drawing/2010/main" val="0"/>
              </a:ext>
            </a:extLst>
          </a:blip>
          <a:srcRect t="25431"/>
          <a:stretch/>
        </p:blipFill>
        <p:spPr bwMode="auto">
          <a:xfrm>
            <a:off x="1403648" y="1628800"/>
            <a:ext cx="5328592" cy="2357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195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13</a:t>
            </a:fld>
            <a:endParaRPr lang="en-US" sz="1400" dirty="0">
              <a:latin typeface="Arial" charset="0"/>
            </a:endParaRPr>
          </a:p>
        </p:txBody>
      </p:sp>
      <p:pic>
        <p:nvPicPr>
          <p:cNvPr id="4" name="Picture 4" descr="DeepMind and Google: the battle to control artificial intelligence | The  Economi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7" y="1549860"/>
            <a:ext cx="5715046" cy="3158903"/>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7698" y="2924944"/>
            <a:ext cx="4676484"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smtClean="0"/>
              <a:t>Deep Reinforcement Learning on Trading</a:t>
            </a:r>
            <a:endParaRPr lang="en-US" kern="0" dirty="0"/>
          </a:p>
        </p:txBody>
      </p:sp>
    </p:spTree>
    <p:extLst>
      <p:ext uri="{BB962C8B-B14F-4D97-AF65-F5344CB8AC3E}">
        <p14:creationId xmlns:p14="http://schemas.microsoft.com/office/powerpoint/2010/main" val="24666200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Deep Reinforcement </a:t>
            </a:r>
            <a:r>
              <a:rPr lang="en-US" dirty="0" smtClean="0"/>
              <a:t>Learning on Trading</a:t>
            </a:r>
            <a:endParaRPr lang="en-US" dirty="0"/>
          </a:p>
        </p:txBody>
      </p:sp>
      <p:sp>
        <p:nvSpPr>
          <p:cNvPr id="7" name="Content Placeholder 1"/>
          <p:cNvSpPr txBox="1">
            <a:spLocks/>
          </p:cNvSpPr>
          <p:nvPr/>
        </p:nvSpPr>
        <p:spPr>
          <a:xfrm>
            <a:off x="395536" y="2564904"/>
            <a:ext cx="7992888" cy="36004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smtClean="0">
                <a:hlinkClick r:id="rId2"/>
              </a:rPr>
              <a:t>HKMA : High-level </a:t>
            </a:r>
            <a:r>
              <a:rPr lang="en-US" sz="1600" dirty="0">
                <a:hlinkClick r:id="rId2"/>
              </a:rPr>
              <a:t>Principles on Artificial </a:t>
            </a:r>
            <a:r>
              <a:rPr lang="en-US" sz="1600" dirty="0" smtClean="0">
                <a:hlinkClick r:id="rId2"/>
              </a:rPr>
              <a:t>Intelligence</a:t>
            </a:r>
            <a:endParaRPr lang="en-US" sz="1600" dirty="0" smtClean="0"/>
          </a:p>
          <a:p>
            <a:pPr marL="285750" indent="-285750">
              <a:buFont typeface="Arial" panose="020B0604020202020204" pitchFamily="34" charset="0"/>
              <a:buChar char="•"/>
            </a:pPr>
            <a:r>
              <a:rPr lang="en-US" sz="1600" dirty="0" smtClean="0"/>
              <a:t>Board and Senior Management </a:t>
            </a:r>
            <a:r>
              <a:rPr lang="en-US" sz="1600" b="1" dirty="0" smtClean="0">
                <a:solidFill>
                  <a:srgbClr val="0070C0"/>
                </a:solidFill>
              </a:rPr>
              <a:t>accountable for the outcome of AI applications</a:t>
            </a:r>
          </a:p>
          <a:p>
            <a:pPr marL="285750" indent="-285750">
              <a:buFont typeface="Arial" panose="020B0604020202020204" pitchFamily="34" charset="0"/>
              <a:buChar char="•"/>
            </a:pPr>
            <a:r>
              <a:rPr lang="en-US" sz="1600" dirty="0" smtClean="0"/>
              <a:t>Possessing </a:t>
            </a:r>
            <a:r>
              <a:rPr lang="en-US" sz="1600" dirty="0"/>
              <a:t>sufficient </a:t>
            </a:r>
            <a:r>
              <a:rPr lang="en-US" sz="1600" dirty="0" smtClean="0"/>
              <a:t>expertise</a:t>
            </a:r>
          </a:p>
          <a:p>
            <a:pPr marL="285750" indent="-285750">
              <a:buFont typeface="Arial" panose="020B0604020202020204" pitchFamily="34" charset="0"/>
              <a:buChar char="•"/>
            </a:pPr>
            <a:r>
              <a:rPr lang="en-US" sz="1600" dirty="0" smtClean="0"/>
              <a:t>Ensuring </a:t>
            </a:r>
            <a:r>
              <a:rPr lang="en-US" sz="1600" dirty="0"/>
              <a:t>an appropriate level of </a:t>
            </a:r>
            <a:r>
              <a:rPr lang="en-US" sz="1600" b="1" dirty="0" err="1">
                <a:solidFill>
                  <a:srgbClr val="0070C0"/>
                </a:solidFill>
              </a:rPr>
              <a:t>explainability</a:t>
            </a:r>
            <a:r>
              <a:rPr lang="en-US" sz="1600" dirty="0">
                <a:solidFill>
                  <a:srgbClr val="0070C0"/>
                </a:solidFill>
              </a:rPr>
              <a:t> </a:t>
            </a:r>
            <a:r>
              <a:rPr lang="en-US" sz="1600" dirty="0"/>
              <a:t>of AI </a:t>
            </a:r>
            <a:r>
              <a:rPr lang="en-US" sz="1600" dirty="0" smtClean="0"/>
              <a:t>applications</a:t>
            </a:r>
          </a:p>
          <a:p>
            <a:pPr marL="285750" indent="-285750">
              <a:buFont typeface="Arial" panose="020B0604020202020204" pitchFamily="34" charset="0"/>
              <a:buChar char="•"/>
            </a:pPr>
            <a:r>
              <a:rPr lang="en-US" sz="1600" dirty="0" smtClean="0"/>
              <a:t>Using </a:t>
            </a:r>
            <a:r>
              <a:rPr lang="en-US" sz="1600" dirty="0"/>
              <a:t>data of good </a:t>
            </a:r>
            <a:r>
              <a:rPr lang="en-US" sz="1600" dirty="0" smtClean="0"/>
              <a:t>quality</a:t>
            </a:r>
          </a:p>
          <a:p>
            <a:pPr marL="285750" indent="-285750">
              <a:buFont typeface="Arial" panose="020B0604020202020204" pitchFamily="34" charset="0"/>
              <a:buChar char="•"/>
            </a:pPr>
            <a:r>
              <a:rPr lang="en-US" sz="1600" dirty="0" smtClean="0"/>
              <a:t>Conducting </a:t>
            </a:r>
            <a:r>
              <a:rPr lang="en-US" sz="1600" dirty="0"/>
              <a:t>rigorous model </a:t>
            </a:r>
            <a:r>
              <a:rPr lang="en-US" sz="1600" dirty="0" smtClean="0"/>
              <a:t>validation</a:t>
            </a:r>
          </a:p>
          <a:p>
            <a:pPr marL="285750" indent="-285750">
              <a:buFont typeface="Arial" panose="020B0604020202020204" pitchFamily="34" charset="0"/>
              <a:buChar char="•"/>
            </a:pPr>
            <a:r>
              <a:rPr lang="en-US" sz="1600" dirty="0" smtClean="0"/>
              <a:t>Ensuring </a:t>
            </a:r>
            <a:r>
              <a:rPr lang="en-US" sz="1600" b="1" dirty="0">
                <a:solidFill>
                  <a:srgbClr val="0070C0"/>
                </a:solidFill>
              </a:rPr>
              <a:t>auditability</a:t>
            </a:r>
            <a:r>
              <a:rPr lang="en-US" sz="1600" dirty="0">
                <a:solidFill>
                  <a:srgbClr val="0070C0"/>
                </a:solidFill>
              </a:rPr>
              <a:t> </a:t>
            </a:r>
            <a:r>
              <a:rPr lang="en-US" sz="1600" dirty="0"/>
              <a:t>of AI </a:t>
            </a:r>
            <a:r>
              <a:rPr lang="en-US" sz="1600" dirty="0" smtClean="0"/>
              <a:t>applications</a:t>
            </a:r>
          </a:p>
          <a:p>
            <a:pPr marL="285750" indent="-285750">
              <a:buFont typeface="Arial" panose="020B0604020202020204" pitchFamily="34" charset="0"/>
              <a:buChar char="•"/>
            </a:pPr>
            <a:r>
              <a:rPr lang="en-US" sz="1600" dirty="0" smtClean="0"/>
              <a:t>Being </a:t>
            </a:r>
            <a:r>
              <a:rPr lang="en-US" sz="1600" b="1" dirty="0">
                <a:solidFill>
                  <a:srgbClr val="0070C0"/>
                </a:solidFill>
              </a:rPr>
              <a:t>ethical</a:t>
            </a:r>
            <a:r>
              <a:rPr lang="en-US" sz="1600" dirty="0"/>
              <a:t>, </a:t>
            </a:r>
            <a:r>
              <a:rPr lang="en-US" sz="1600" b="1" dirty="0">
                <a:solidFill>
                  <a:srgbClr val="0070C0"/>
                </a:solidFill>
              </a:rPr>
              <a:t>fair</a:t>
            </a:r>
            <a:r>
              <a:rPr lang="en-US" sz="1600" dirty="0"/>
              <a:t> and </a:t>
            </a:r>
            <a:r>
              <a:rPr lang="en-US" sz="1600" dirty="0" smtClean="0"/>
              <a:t>transparent</a:t>
            </a:r>
          </a:p>
          <a:p>
            <a:pPr marL="285750" indent="-285750">
              <a:buFont typeface="Arial" panose="020B0604020202020204" pitchFamily="34" charset="0"/>
              <a:buChar char="•"/>
            </a:pPr>
            <a:r>
              <a:rPr lang="en-US" sz="1600" dirty="0" smtClean="0"/>
              <a:t>Conducting </a:t>
            </a:r>
            <a:r>
              <a:rPr lang="en-US" sz="1600" dirty="0"/>
              <a:t>periodic reviews and ongoing </a:t>
            </a:r>
            <a:r>
              <a:rPr lang="en-US" sz="1600" dirty="0" smtClean="0"/>
              <a:t>monitoring</a:t>
            </a:r>
          </a:p>
          <a:p>
            <a:pPr marL="285750" indent="-285750">
              <a:buFont typeface="Arial" panose="020B0604020202020204" pitchFamily="34" charset="0"/>
              <a:buChar char="•"/>
            </a:pPr>
            <a:r>
              <a:rPr lang="en-US" sz="1600" dirty="0" smtClean="0"/>
              <a:t>Complying </a:t>
            </a:r>
            <a:r>
              <a:rPr lang="en-US" sz="1600" dirty="0"/>
              <a:t>with data protection </a:t>
            </a:r>
            <a:r>
              <a:rPr lang="en-US" sz="1600" dirty="0" smtClean="0"/>
              <a:t>requirements</a:t>
            </a:r>
          </a:p>
          <a:p>
            <a:pPr marL="285750" indent="-285750">
              <a:buFont typeface="Arial" panose="020B0604020202020204" pitchFamily="34" charset="0"/>
              <a:buChar char="•"/>
            </a:pPr>
            <a:r>
              <a:rPr lang="en-US" sz="1600" dirty="0" smtClean="0"/>
              <a:t>Implementing </a:t>
            </a:r>
            <a:r>
              <a:rPr lang="en-US" sz="1600" dirty="0"/>
              <a:t>effective cybersecurity </a:t>
            </a:r>
            <a:r>
              <a:rPr lang="en-US" sz="1600" dirty="0" smtClean="0"/>
              <a:t>measures</a:t>
            </a:r>
          </a:p>
          <a:p>
            <a:pPr marL="285750" indent="-285750">
              <a:buFont typeface="Arial" panose="020B0604020202020204" pitchFamily="34" charset="0"/>
              <a:buChar char="•"/>
            </a:pPr>
            <a:r>
              <a:rPr lang="en-US" sz="1600" dirty="0" smtClean="0"/>
              <a:t>Risk </a:t>
            </a:r>
            <a:r>
              <a:rPr lang="en-US" sz="1600" dirty="0"/>
              <a:t>mitigation and contingency plan</a:t>
            </a:r>
            <a:endParaRPr lang="en-US" sz="1600" dirty="0" smtClean="0"/>
          </a:p>
        </p:txBody>
      </p:sp>
      <p:sp>
        <p:nvSpPr>
          <p:cNvPr id="2" name="Rectangle 1"/>
          <p:cNvSpPr/>
          <p:nvPr/>
        </p:nvSpPr>
        <p:spPr>
          <a:xfrm>
            <a:off x="416893" y="1700808"/>
            <a:ext cx="6336704" cy="707886"/>
          </a:xfrm>
          <a:prstGeom prst="rect">
            <a:avLst/>
          </a:prstGeom>
        </p:spPr>
        <p:txBody>
          <a:bodyPr wrap="square">
            <a:spAutoFit/>
          </a:bodyPr>
          <a:lstStyle/>
          <a:p>
            <a:r>
              <a:rPr lang="en-US" sz="2000" dirty="0">
                <a:solidFill>
                  <a:srgbClr val="FF0000"/>
                </a:solidFill>
              </a:rPr>
              <a:t>It is a very black box approach and may not be welcomed by compliance and regulators</a:t>
            </a:r>
          </a:p>
        </p:txBody>
      </p:sp>
    </p:spTree>
    <p:extLst>
      <p:ext uri="{BB962C8B-B14F-4D97-AF65-F5344CB8AC3E}">
        <p14:creationId xmlns:p14="http://schemas.microsoft.com/office/powerpoint/2010/main" val="33729711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be 3"/>
          <p:cNvSpPr/>
          <p:nvPr/>
        </p:nvSpPr>
        <p:spPr bwMode="auto">
          <a:xfrm>
            <a:off x="1331640" y="1817694"/>
            <a:ext cx="6336704" cy="4347610"/>
          </a:xfrm>
          <a:prstGeom prst="cube">
            <a:avLst>
              <a:gd name="adj" fmla="val 32915"/>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Reinforcement Learning on Trading</a:t>
            </a:r>
            <a:endParaRPr lang="en-US" dirty="0"/>
          </a:p>
        </p:txBody>
      </p:sp>
      <p:pic>
        <p:nvPicPr>
          <p:cNvPr id="1028" name="Picture 4" descr="https://cdn-images-1.medium.com/max/800/1*26xDRHI-alvDAfcPPJJGj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3373914"/>
            <a:ext cx="4211960" cy="25482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67744" y="1909862"/>
            <a:ext cx="4176464" cy="1231106"/>
          </a:xfrm>
          <a:prstGeom prst="rect">
            <a:avLst/>
          </a:prstGeom>
          <a:noFill/>
        </p:spPr>
        <p:txBody>
          <a:bodyPr wrap="square" rtlCol="0">
            <a:spAutoFit/>
          </a:bodyPr>
          <a:lstStyle/>
          <a:p>
            <a:pPr algn="ctr"/>
            <a:r>
              <a:rPr lang="en-US" sz="2000" b="1" dirty="0" smtClean="0"/>
              <a:t>Control Sand box</a:t>
            </a:r>
          </a:p>
          <a:p>
            <a:r>
              <a:rPr lang="en-US" sz="1800" dirty="0" smtClean="0"/>
              <a:t>      Price &lt; 2% + current last price</a:t>
            </a:r>
          </a:p>
          <a:p>
            <a:r>
              <a:rPr lang="en-US" sz="1800" dirty="0" smtClean="0"/>
              <a:t>   Quantity &lt; best bid/ask size</a:t>
            </a:r>
          </a:p>
          <a:p>
            <a:r>
              <a:rPr lang="en-US" sz="1800" dirty="0" smtClean="0"/>
              <a:t>Trading frequency &lt; 30 orders per min</a:t>
            </a:r>
          </a:p>
        </p:txBody>
      </p:sp>
    </p:spTree>
    <p:extLst>
      <p:ext uri="{BB962C8B-B14F-4D97-AF65-F5344CB8AC3E}">
        <p14:creationId xmlns:p14="http://schemas.microsoft.com/office/powerpoint/2010/main" val="1130920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Challenges in Trading &amp; Investment</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916832"/>
            <a:ext cx="6000667" cy="36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75573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Challenges – Data Cost</a:t>
            </a:r>
            <a:endParaRPr lang="en-US" dirty="0"/>
          </a:p>
        </p:txBody>
      </p:sp>
      <p:sp>
        <p:nvSpPr>
          <p:cNvPr id="7" name="Content Placeholder 1"/>
          <p:cNvSpPr txBox="1">
            <a:spLocks/>
          </p:cNvSpPr>
          <p:nvPr/>
        </p:nvSpPr>
        <p:spPr>
          <a:xfrm>
            <a:off x="179512" y="1772816"/>
            <a:ext cx="4824536"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Market </a:t>
            </a:r>
            <a:r>
              <a:rPr lang="en-US" sz="1800" b="1" dirty="0"/>
              <a:t>data </a:t>
            </a:r>
            <a:r>
              <a:rPr lang="en-US" sz="1800" b="1" dirty="0" smtClean="0"/>
              <a:t>cost</a:t>
            </a:r>
            <a:r>
              <a:rPr lang="en-US" sz="1800" dirty="0" smtClean="0"/>
              <a:t>: used for model training and back testing. It is expensive to buy </a:t>
            </a:r>
            <a:r>
              <a:rPr lang="en-US" sz="1800" b="1" dirty="0" smtClean="0">
                <a:solidFill>
                  <a:srgbClr val="0070C0"/>
                </a:solidFill>
              </a:rPr>
              <a:t>historical tick data</a:t>
            </a:r>
            <a:r>
              <a:rPr lang="en-US" sz="1800" dirty="0" smtClean="0"/>
              <a:t>. For example</a:t>
            </a:r>
            <a:r>
              <a:rPr lang="en-US" sz="1800" dirty="0"/>
              <a:t>, HK stocks </a:t>
            </a:r>
            <a:r>
              <a:rPr lang="en-US" sz="1800" dirty="0" smtClean="0"/>
              <a:t>tick data is </a:t>
            </a:r>
            <a:r>
              <a:rPr lang="en-US" sz="1800" b="1" dirty="0" smtClean="0">
                <a:solidFill>
                  <a:srgbClr val="0070C0"/>
                </a:solidFill>
              </a:rPr>
              <a:t>HK$5,000/month</a:t>
            </a:r>
            <a:r>
              <a:rPr lang="en-US" sz="1800" dirty="0" smtClean="0"/>
              <a:t> from HKEx. As a small startup, we </a:t>
            </a:r>
            <a:r>
              <a:rPr lang="en-US" sz="1800" b="1" dirty="0" smtClean="0">
                <a:solidFill>
                  <a:srgbClr val="0070C0"/>
                </a:solidFill>
              </a:rPr>
              <a:t>only buy 6 months</a:t>
            </a:r>
            <a:r>
              <a:rPr lang="en-US" sz="1800" dirty="0" smtClean="0"/>
              <a:t>. </a:t>
            </a:r>
          </a:p>
          <a:p>
            <a:pPr>
              <a:buFont typeface="Arial" panose="020B0604020202020204" pitchFamily="34" charset="0"/>
              <a:buChar char="•"/>
            </a:pPr>
            <a:endParaRPr lang="en-US" sz="1800" dirty="0"/>
          </a:p>
          <a:p>
            <a:pPr>
              <a:buFont typeface="Arial" panose="020B0604020202020204" pitchFamily="34" charset="0"/>
              <a:buChar char="•"/>
            </a:pPr>
            <a:r>
              <a:rPr lang="en-US" sz="1800" b="1" dirty="0" smtClean="0"/>
              <a:t>Data Hungry</a:t>
            </a:r>
            <a:r>
              <a:rPr lang="en-US" sz="1800" dirty="0" smtClean="0"/>
              <a:t>: Machine Learning models (especially Deep learning) requires a lot of data to discover meaningful signals</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News, Sentiment and </a:t>
            </a:r>
            <a:r>
              <a:rPr lang="en-US" sz="1800" b="1" dirty="0" smtClean="0"/>
              <a:t>Alternative Date </a:t>
            </a:r>
            <a:r>
              <a:rPr lang="en-US" sz="1800" dirty="0" smtClean="0"/>
              <a:t>(Satellite Image, Credit Card transaction etc.) are </a:t>
            </a:r>
            <a:r>
              <a:rPr lang="en-US" sz="1800" dirty="0"/>
              <a:t>too expensive and we </a:t>
            </a:r>
            <a:r>
              <a:rPr lang="en-US" sz="1800" b="1" dirty="0" smtClean="0">
                <a:solidFill>
                  <a:srgbClr val="0070C0"/>
                </a:solidFill>
              </a:rPr>
              <a:t>cannot afford at all</a:t>
            </a:r>
          </a:p>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a:p>
        </p:txBody>
      </p:sp>
      <p:grpSp>
        <p:nvGrpSpPr>
          <p:cNvPr id="4" name="Group 3"/>
          <p:cNvGrpSpPr/>
          <p:nvPr/>
        </p:nvGrpSpPr>
        <p:grpSpPr>
          <a:xfrm>
            <a:off x="5061942" y="2420888"/>
            <a:ext cx="3648076" cy="3312368"/>
            <a:chOff x="5061942" y="2420888"/>
            <a:chExt cx="3648076" cy="3312368"/>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849" r="11275"/>
            <a:stretch/>
          </p:blipFill>
          <p:spPr bwMode="auto">
            <a:xfrm>
              <a:off x="5061942" y="2420888"/>
              <a:ext cx="3648076" cy="29832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364088" y="5363924"/>
              <a:ext cx="3185487" cy="369332"/>
            </a:xfrm>
            <a:prstGeom prst="rect">
              <a:avLst/>
            </a:prstGeom>
            <a:noFill/>
          </p:spPr>
          <p:txBody>
            <a:bodyPr wrap="none" rtlCol="0">
              <a:spAutoFit/>
            </a:bodyPr>
            <a:lstStyle/>
            <a:p>
              <a:r>
                <a:rPr lang="en-US" sz="1800" dirty="0" smtClean="0"/>
                <a:t>Use $10 to win $25 millions ?</a:t>
              </a:r>
              <a:endParaRPr lang="en-US" sz="1800" dirty="0"/>
            </a:p>
          </p:txBody>
        </p:sp>
      </p:grpSp>
    </p:spTree>
    <p:extLst>
      <p:ext uri="{BB962C8B-B14F-4D97-AF65-F5344CB8AC3E}">
        <p14:creationId xmlns:p14="http://schemas.microsoft.com/office/powerpoint/2010/main" val="17029144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18</a:t>
            </a:fld>
            <a:endParaRPr lang="en-US" sz="1400" dirty="0">
              <a:latin typeface="Arial" charset="0"/>
            </a:endParaRPr>
          </a:p>
        </p:txBody>
      </p:sp>
      <p:sp>
        <p:nvSpPr>
          <p:cNvPr id="3" name="Title 2"/>
          <p:cNvSpPr>
            <a:spLocks noGrp="1"/>
          </p:cNvSpPr>
          <p:nvPr>
            <p:ph type="title" idx="4294967295"/>
          </p:nvPr>
        </p:nvSpPr>
        <p:spPr>
          <a:xfrm>
            <a:off x="0" y="620713"/>
            <a:ext cx="8316416" cy="1000125"/>
          </a:xfrm>
        </p:spPr>
        <p:txBody>
          <a:bodyPr>
            <a:normAutofit/>
          </a:bodyPr>
          <a:lstStyle/>
          <a:p>
            <a:r>
              <a:rPr lang="en-US" dirty="0" smtClean="0"/>
              <a:t>Challenges </a:t>
            </a:r>
            <a:r>
              <a:rPr lang="en-US" dirty="0"/>
              <a:t>– </a:t>
            </a:r>
            <a:r>
              <a:rPr lang="en-US" dirty="0" smtClean="0"/>
              <a:t>Transaction Cost</a:t>
            </a:r>
            <a:endParaRPr lang="en-US" dirty="0"/>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Day </a:t>
            </a:r>
            <a:r>
              <a:rPr lang="en-US" sz="1800" dirty="0"/>
              <a:t>trading has </a:t>
            </a:r>
            <a:r>
              <a:rPr lang="en-US" sz="1800" b="1" dirty="0">
                <a:solidFill>
                  <a:srgbClr val="0070C0"/>
                </a:solidFill>
              </a:rPr>
              <a:t>high number of transactions </a:t>
            </a:r>
            <a:r>
              <a:rPr lang="en-US" sz="1800" dirty="0"/>
              <a:t>that amount to large commission fees that eats up the profile. </a:t>
            </a:r>
            <a:r>
              <a:rPr lang="en-US" sz="1800" dirty="0" smtClean="0"/>
              <a:t>To </a:t>
            </a:r>
            <a:r>
              <a:rPr lang="en-US" sz="1800" dirty="0"/>
              <a:t>realize the profile, it involves buy/sell and hence needs to </a:t>
            </a:r>
            <a:r>
              <a:rPr lang="en-US" sz="1800" b="1" dirty="0" smtClean="0">
                <a:solidFill>
                  <a:srgbClr val="0070C0"/>
                </a:solidFill>
              </a:rPr>
              <a:t>count </a:t>
            </a:r>
            <a:r>
              <a:rPr lang="en-US" sz="1800" b="1" dirty="0">
                <a:solidFill>
                  <a:srgbClr val="0070C0"/>
                </a:solidFill>
              </a:rPr>
              <a:t>the </a:t>
            </a:r>
            <a:r>
              <a:rPr lang="en-US" sz="1800" b="1" dirty="0" smtClean="0">
                <a:solidFill>
                  <a:srgbClr val="0070C0"/>
                </a:solidFill>
              </a:rPr>
              <a:t>costs </a:t>
            </a:r>
            <a:r>
              <a:rPr lang="en-US" sz="1800" b="1" dirty="0">
                <a:solidFill>
                  <a:srgbClr val="0070C0"/>
                </a:solidFill>
              </a:rPr>
              <a:t>twice</a:t>
            </a:r>
            <a:r>
              <a:rPr lang="en-US" sz="1800" dirty="0"/>
              <a:t>. </a:t>
            </a:r>
          </a:p>
          <a:p>
            <a:pPr marL="0" indent="0"/>
            <a:endParaRPr lang="en-US" sz="1800" dirty="0"/>
          </a:p>
          <a:p>
            <a:pPr>
              <a:buFont typeface="Arial" panose="020B0604020202020204" pitchFamily="34" charset="0"/>
              <a:buChar char="•"/>
            </a:pPr>
            <a:r>
              <a:rPr lang="en-US" sz="1800" b="1" dirty="0" smtClean="0"/>
              <a:t>Explicit </a:t>
            </a:r>
            <a:r>
              <a:rPr lang="en-US" sz="1800" b="1" dirty="0"/>
              <a:t>cost</a:t>
            </a:r>
            <a:r>
              <a:rPr lang="en-US" sz="1800" dirty="0" smtClean="0"/>
              <a:t>: Trading fees and commissions</a:t>
            </a:r>
            <a:r>
              <a:rPr lang="en-US" sz="1800" dirty="0"/>
              <a:t> </a:t>
            </a:r>
            <a:r>
              <a:rPr lang="en-US" sz="1800" dirty="0" smtClean="0"/>
              <a:t>in </a:t>
            </a:r>
            <a:r>
              <a:rPr lang="en-US" sz="1600" dirty="0" smtClean="0">
                <a:solidFill>
                  <a:srgbClr val="00072E"/>
                </a:solidFill>
                <a:hlinkClick r:id="rId2"/>
              </a:rPr>
              <a:t>HK Stock Transaction Costs</a:t>
            </a:r>
            <a:endParaRPr lang="en-US" sz="1600" dirty="0" smtClean="0">
              <a:solidFill>
                <a:srgbClr val="00072E"/>
              </a:solidFill>
            </a:endParaRPr>
          </a:p>
          <a:p>
            <a:pPr marL="800100" lvl="1" indent="-342900">
              <a:buFont typeface="+mj-lt"/>
              <a:buAutoNum type="arabicPeriod"/>
            </a:pPr>
            <a:r>
              <a:rPr lang="en-US" sz="1600" dirty="0" smtClean="0"/>
              <a:t>Brokerage Fee: 0.25% or min. HK$100 (negotiable and could be free) </a:t>
            </a:r>
          </a:p>
          <a:p>
            <a:pPr marL="800100" lvl="1" indent="-342900">
              <a:buFont typeface="+mj-lt"/>
              <a:buAutoNum type="arabicPeriod"/>
            </a:pPr>
            <a:r>
              <a:rPr lang="en-US" sz="1600" dirty="0" smtClean="0"/>
              <a:t>Transaction Levy: 0.0027% of transaction amount </a:t>
            </a:r>
          </a:p>
          <a:p>
            <a:pPr marL="800100" lvl="1" indent="-342900">
              <a:buFont typeface="+mj-lt"/>
              <a:buAutoNum type="arabicPeriod"/>
            </a:pPr>
            <a:r>
              <a:rPr lang="en-US" sz="1600" dirty="0" smtClean="0"/>
              <a:t>Trading Fee: 0.005% of the transaction amount </a:t>
            </a:r>
          </a:p>
          <a:p>
            <a:pPr marL="800100" lvl="1" indent="-342900">
              <a:buFont typeface="+mj-lt"/>
              <a:buAutoNum type="arabicPeriod"/>
            </a:pPr>
            <a:r>
              <a:rPr lang="en-US" sz="1600" b="1" dirty="0" smtClean="0">
                <a:solidFill>
                  <a:srgbClr val="0070C0"/>
                </a:solidFill>
              </a:rPr>
              <a:t>Stamp duty (collected for HKSAR Government): </a:t>
            </a:r>
            <a:r>
              <a:rPr lang="en-US" sz="1600" b="1" u="sng" dirty="0" smtClean="0">
                <a:solidFill>
                  <a:srgbClr val="0070C0"/>
                </a:solidFill>
              </a:rPr>
              <a:t>0.13%</a:t>
            </a:r>
            <a:r>
              <a:rPr lang="en-US" sz="1600" b="1" dirty="0" smtClean="0">
                <a:solidFill>
                  <a:srgbClr val="0070C0"/>
                </a:solidFill>
              </a:rPr>
              <a:t> of transaction</a:t>
            </a:r>
          </a:p>
          <a:p>
            <a:pPr marL="457200" lvl="1" indent="0">
              <a:buNone/>
            </a:pPr>
            <a:r>
              <a:rPr lang="en-US" sz="1600" dirty="0"/>
              <a:t>(</a:t>
            </a:r>
            <a:r>
              <a:rPr lang="en-US" sz="1600" dirty="0" smtClean="0"/>
              <a:t>HK Index Future </a:t>
            </a:r>
            <a:r>
              <a:rPr lang="en-US" sz="1600" b="1" dirty="0" smtClean="0">
                <a:solidFill>
                  <a:srgbClr val="0070C0"/>
                </a:solidFill>
              </a:rPr>
              <a:t>HK$15 per mini-contract </a:t>
            </a:r>
            <a:r>
              <a:rPr lang="en-US" sz="1600" dirty="0" smtClean="0"/>
              <a:t>offered by Interactive Broker)</a:t>
            </a:r>
          </a:p>
          <a:p>
            <a:pPr marL="0" indent="0"/>
            <a:endParaRPr lang="en-US" sz="1600" b="1" dirty="0">
              <a:solidFill>
                <a:srgbClr val="0070C0"/>
              </a:solidFill>
            </a:endParaRPr>
          </a:p>
          <a:p>
            <a:pPr marL="285750" indent="-285750">
              <a:buFont typeface="Arial" panose="020B0604020202020204" pitchFamily="34" charset="0"/>
              <a:buChar char="•"/>
            </a:pPr>
            <a:r>
              <a:rPr lang="en-US" sz="1800" b="1" dirty="0"/>
              <a:t>Implicit cost</a:t>
            </a:r>
            <a:r>
              <a:rPr lang="en-US" sz="1800" b="1" dirty="0" smtClean="0">
                <a:solidFill>
                  <a:srgbClr val="0070C0"/>
                </a:solidFill>
              </a:rPr>
              <a:t>: Bid/Ask spread cost</a:t>
            </a:r>
            <a:r>
              <a:rPr lang="en-US" sz="1800" dirty="0" smtClean="0"/>
              <a:t>. Buy at offer (higher) and Sell at bid (lower)</a:t>
            </a:r>
            <a:endParaRPr lang="en-US" sz="1600" dirty="0"/>
          </a:p>
        </p:txBody>
      </p:sp>
    </p:spTree>
    <p:extLst>
      <p:ext uri="{BB962C8B-B14F-4D97-AF65-F5344CB8AC3E}">
        <p14:creationId xmlns:p14="http://schemas.microsoft.com/office/powerpoint/2010/main" val="18052103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19</a:t>
            </a:fld>
            <a:endParaRPr lang="en-US" sz="1400" dirty="0">
              <a:latin typeface="Arial" charset="0"/>
            </a:endParaRPr>
          </a:p>
        </p:txBody>
      </p:sp>
      <p:sp>
        <p:nvSpPr>
          <p:cNvPr id="3" name="Title 2"/>
          <p:cNvSpPr>
            <a:spLocks noGrp="1"/>
          </p:cNvSpPr>
          <p:nvPr>
            <p:ph type="title" idx="4294967295"/>
          </p:nvPr>
        </p:nvSpPr>
        <p:spPr>
          <a:xfrm>
            <a:off x="0" y="620713"/>
            <a:ext cx="8316416" cy="1000125"/>
          </a:xfrm>
        </p:spPr>
        <p:txBody>
          <a:bodyPr>
            <a:normAutofit/>
          </a:bodyPr>
          <a:lstStyle/>
          <a:p>
            <a:r>
              <a:rPr lang="en-US" dirty="0" smtClean="0"/>
              <a:t>Challenges </a:t>
            </a:r>
            <a:r>
              <a:rPr lang="en-US" dirty="0"/>
              <a:t>– Infrastructure Cost</a:t>
            </a:r>
          </a:p>
        </p:txBody>
      </p:sp>
      <p:sp>
        <p:nvSpPr>
          <p:cNvPr id="7" name="Content Placeholder 1"/>
          <p:cNvSpPr txBox="1">
            <a:spLocks/>
          </p:cNvSpPr>
          <p:nvPr/>
        </p:nvSpPr>
        <p:spPr>
          <a:xfrm>
            <a:off x="395536" y="1700808"/>
            <a:ext cx="8424936" cy="194421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Arbitrage strategy (e.g. warrant </a:t>
            </a:r>
            <a:r>
              <a:rPr lang="en-US" sz="1800" dirty="0" err="1" smtClean="0"/>
              <a:t>mis</a:t>
            </a:r>
            <a:r>
              <a:rPr lang="en-US" sz="1800" dirty="0" smtClean="0"/>
              <a:t>-pricing) requires </a:t>
            </a:r>
            <a:r>
              <a:rPr lang="en-US" sz="1800" b="1" dirty="0" smtClean="0">
                <a:solidFill>
                  <a:srgbClr val="0070C0"/>
                </a:solidFill>
              </a:rPr>
              <a:t>ultra-low </a:t>
            </a:r>
            <a:r>
              <a:rPr lang="en-US" sz="1800" b="1" dirty="0">
                <a:solidFill>
                  <a:srgbClr val="0070C0"/>
                </a:solidFill>
              </a:rPr>
              <a:t>latency</a:t>
            </a:r>
            <a:r>
              <a:rPr lang="en-US" sz="1800" dirty="0"/>
              <a:t> </a:t>
            </a:r>
            <a:r>
              <a:rPr lang="en-US" sz="1800" dirty="0" smtClean="0"/>
              <a:t>trading infrastructure</a:t>
            </a:r>
          </a:p>
          <a:p>
            <a:endParaRPr lang="en-US" sz="1800" dirty="0"/>
          </a:p>
          <a:p>
            <a:pPr>
              <a:buFont typeface="Arial" panose="020B0604020202020204" pitchFamily="34" charset="0"/>
              <a:buChar char="•"/>
            </a:pPr>
            <a:r>
              <a:rPr lang="en-US" sz="1800" b="1" dirty="0" smtClean="0"/>
              <a:t>Real-time market data</a:t>
            </a:r>
            <a:r>
              <a:rPr lang="en-US" sz="1800" dirty="0" smtClean="0"/>
              <a:t>: a </a:t>
            </a:r>
            <a:r>
              <a:rPr lang="en-US" sz="1800" dirty="0" err="1"/>
              <a:t>colo</a:t>
            </a:r>
            <a:r>
              <a:rPr lang="en-US" sz="1800" dirty="0"/>
              <a:t> exchange market data feed caused </a:t>
            </a:r>
            <a:r>
              <a:rPr lang="en-US" sz="1800" b="1" dirty="0">
                <a:solidFill>
                  <a:srgbClr val="0070C0"/>
                </a:solidFill>
              </a:rPr>
              <a:t>~</a:t>
            </a:r>
            <a:r>
              <a:rPr lang="en-US" sz="1800" b="1" dirty="0" smtClean="0">
                <a:solidFill>
                  <a:srgbClr val="0070C0"/>
                </a:solidFill>
              </a:rPr>
              <a:t>HK$80K </a:t>
            </a:r>
            <a:r>
              <a:rPr lang="en-US" sz="1800" b="1" dirty="0">
                <a:solidFill>
                  <a:srgbClr val="0070C0"/>
                </a:solidFill>
              </a:rPr>
              <a:t>per </a:t>
            </a:r>
            <a:r>
              <a:rPr lang="en-US" sz="1800" b="1" dirty="0" smtClean="0">
                <a:solidFill>
                  <a:srgbClr val="0070C0"/>
                </a:solidFill>
              </a:rPr>
              <a:t>month</a:t>
            </a:r>
            <a:r>
              <a:rPr lang="en-US" sz="1800" dirty="0" smtClean="0"/>
              <a:t> </a:t>
            </a:r>
          </a:p>
          <a:p>
            <a:pPr>
              <a:buFont typeface="Arial" panose="020B0604020202020204" pitchFamily="34" charset="0"/>
              <a:buChar char="•"/>
            </a:pPr>
            <a:r>
              <a:rPr lang="en-US" sz="1800" b="1" dirty="0"/>
              <a:t>Low latency </a:t>
            </a:r>
            <a:r>
              <a:rPr lang="en-US" sz="1800" b="1" dirty="0" smtClean="0"/>
              <a:t>trading infrastructure</a:t>
            </a:r>
            <a:r>
              <a:rPr lang="en-US" sz="1800" dirty="0" smtClean="0"/>
              <a:t>: fast order placement and cancellation</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3789387"/>
            <a:ext cx="4914900"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887332" y="5466710"/>
            <a:ext cx="3382657" cy="338554"/>
          </a:xfrm>
          <a:prstGeom prst="rect">
            <a:avLst/>
          </a:prstGeom>
          <a:noFill/>
        </p:spPr>
        <p:txBody>
          <a:bodyPr wrap="none" rtlCol="0">
            <a:spAutoFit/>
          </a:bodyPr>
          <a:lstStyle/>
          <a:p>
            <a:r>
              <a:rPr lang="en-US" sz="1600" dirty="0" smtClean="0">
                <a:solidFill>
                  <a:schemeClr val="bg1"/>
                </a:solidFill>
              </a:rPr>
              <a:t>In kung </a:t>
            </a:r>
            <a:r>
              <a:rPr lang="en-US" sz="1600" dirty="0" err="1" smtClean="0">
                <a:solidFill>
                  <a:schemeClr val="bg1"/>
                </a:solidFill>
              </a:rPr>
              <a:t>fu</a:t>
            </a:r>
            <a:r>
              <a:rPr lang="en-US" sz="1600" dirty="0" smtClean="0">
                <a:solidFill>
                  <a:schemeClr val="bg1"/>
                </a:solidFill>
              </a:rPr>
              <a:t>, speed is most important</a:t>
            </a:r>
            <a:endParaRPr lang="en-US" sz="1600" dirty="0">
              <a:solidFill>
                <a:schemeClr val="bg1"/>
              </a:solidFill>
            </a:endParaRPr>
          </a:p>
        </p:txBody>
      </p:sp>
    </p:spTree>
    <p:extLst>
      <p:ext uri="{BB962C8B-B14F-4D97-AF65-F5344CB8AC3E}">
        <p14:creationId xmlns:p14="http://schemas.microsoft.com/office/powerpoint/2010/main" val="2395281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err="1" smtClean="0"/>
              <a:t>AlphaGo</a:t>
            </a:r>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9532"/>
          <a:stretch/>
        </p:blipFill>
        <p:spPr bwMode="auto">
          <a:xfrm>
            <a:off x="1979712" y="1700808"/>
            <a:ext cx="5080736" cy="4617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bwMode="auto">
          <a:xfrm>
            <a:off x="1907704" y="1628800"/>
            <a:ext cx="5239213" cy="4689132"/>
          </a:xfrm>
          <a:prstGeom prst="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5065523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20</a:t>
            </a:fld>
            <a:endParaRPr lang="en-US" sz="1400" dirty="0">
              <a:latin typeface="Arial" charset="0"/>
            </a:endParaRPr>
          </a:p>
        </p:txBody>
      </p:sp>
      <p:sp>
        <p:nvSpPr>
          <p:cNvPr id="3" name="Title 2"/>
          <p:cNvSpPr>
            <a:spLocks noGrp="1"/>
          </p:cNvSpPr>
          <p:nvPr>
            <p:ph type="title" idx="4294967295"/>
          </p:nvPr>
        </p:nvSpPr>
        <p:spPr>
          <a:xfrm>
            <a:off x="0" y="620713"/>
            <a:ext cx="8316416" cy="1000125"/>
          </a:xfrm>
        </p:spPr>
        <p:txBody>
          <a:bodyPr>
            <a:normAutofit/>
          </a:bodyPr>
          <a:lstStyle/>
          <a:p>
            <a:r>
              <a:rPr lang="en-US" dirty="0" smtClean="0"/>
              <a:t>Challenges – Scale</a:t>
            </a:r>
            <a:endParaRPr lang="en-US" dirty="0"/>
          </a:p>
        </p:txBody>
      </p:sp>
      <p:sp>
        <p:nvSpPr>
          <p:cNvPr id="7" name="Content Placeholder 1"/>
          <p:cNvSpPr txBox="1">
            <a:spLocks/>
          </p:cNvSpPr>
          <p:nvPr/>
        </p:nvSpPr>
        <p:spPr>
          <a:xfrm>
            <a:off x="395536" y="1700808"/>
            <a:ext cx="8424936" cy="20162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Sometimes you don’t need a very sophisticated trading strategy, you just need to have scale (</a:t>
            </a:r>
            <a:r>
              <a:rPr lang="en-US" sz="1800" b="1" dirty="0" smtClean="0">
                <a:solidFill>
                  <a:srgbClr val="0070C0"/>
                </a:solidFill>
              </a:rPr>
              <a:t>a dominant player</a:t>
            </a:r>
            <a:r>
              <a:rPr lang="en-US" sz="1800" dirty="0" smtClean="0"/>
              <a:t>)</a:t>
            </a:r>
          </a:p>
          <a:p>
            <a:endParaRPr lang="en-US" sz="1800" dirty="0" smtClean="0"/>
          </a:p>
          <a:p>
            <a:pPr>
              <a:buFont typeface="Arial" panose="020B0604020202020204" pitchFamily="34" charset="0"/>
              <a:buChar char="•"/>
            </a:pPr>
            <a:r>
              <a:rPr lang="en-US" sz="1800" b="1" dirty="0" smtClean="0">
                <a:solidFill>
                  <a:srgbClr val="0070C0"/>
                </a:solidFill>
              </a:rPr>
              <a:t>Stealth</a:t>
            </a:r>
            <a:r>
              <a:rPr lang="en-US" sz="1800" dirty="0" smtClean="0"/>
              <a:t> on IPO stabilization trade</a:t>
            </a:r>
          </a:p>
          <a:p>
            <a:pPr>
              <a:buFont typeface="Arial" panose="020B0604020202020204" pitchFamily="34" charset="0"/>
              <a:buChar char="•"/>
            </a:pPr>
            <a:r>
              <a:rPr lang="en-US" sz="1800" b="1" dirty="0">
                <a:solidFill>
                  <a:srgbClr val="0070C0"/>
                </a:solidFill>
              </a:rPr>
              <a:t>Market-on-Close</a:t>
            </a:r>
            <a:r>
              <a:rPr lang="en-US" sz="1800" dirty="0" smtClean="0"/>
              <a:t> on index rebalance order</a:t>
            </a:r>
          </a:p>
          <a:p>
            <a:pPr>
              <a:buFont typeface="Arial" panose="020B0604020202020204" pitchFamily="34" charset="0"/>
              <a:buChar char="•"/>
            </a:pPr>
            <a:r>
              <a:rPr lang="en-US" sz="1800" b="1" dirty="0" smtClean="0">
                <a:solidFill>
                  <a:srgbClr val="0070C0"/>
                </a:solidFill>
              </a:rPr>
              <a:t>Market Making</a:t>
            </a:r>
            <a:r>
              <a:rPr lang="en-US" sz="1800" dirty="0" smtClean="0"/>
              <a:t> on Warrants</a:t>
            </a:r>
            <a:endParaRPr lang="en-US" sz="1600" dirty="0"/>
          </a:p>
        </p:txBody>
      </p:sp>
      <p:pic>
        <p:nvPicPr>
          <p:cNvPr id="6" name="Picture 5" descr="喜剧之王[粤语] - YouTube - Google Chrome"/>
          <p:cNvPicPr>
            <a:picLocks noChangeAspect="1"/>
          </p:cNvPicPr>
          <p:nvPr/>
        </p:nvPicPr>
        <p:blipFill rotWithShape="1">
          <a:blip r:embed="rId2">
            <a:extLst>
              <a:ext uri="{28A0092B-C50C-407E-A947-70E740481C1C}">
                <a14:useLocalDpi xmlns:a14="http://schemas.microsoft.com/office/drawing/2010/main" val="0"/>
              </a:ext>
            </a:extLst>
          </a:blip>
          <a:srcRect l="13146" t="19454" r="11354" b="15582"/>
          <a:stretch/>
        </p:blipFill>
        <p:spPr>
          <a:xfrm>
            <a:off x="3923928" y="3546672"/>
            <a:ext cx="4850712" cy="2690640"/>
          </a:xfrm>
          <a:prstGeom prst="rect">
            <a:avLst/>
          </a:prstGeom>
        </p:spPr>
      </p:pic>
      <p:sp>
        <p:nvSpPr>
          <p:cNvPr id="8" name="TextBox 7"/>
          <p:cNvSpPr txBox="1"/>
          <p:nvPr/>
        </p:nvSpPr>
        <p:spPr>
          <a:xfrm>
            <a:off x="4891368" y="5466710"/>
            <a:ext cx="2920992" cy="338554"/>
          </a:xfrm>
          <a:prstGeom prst="rect">
            <a:avLst/>
          </a:prstGeom>
          <a:noFill/>
        </p:spPr>
        <p:txBody>
          <a:bodyPr wrap="none" rtlCol="0">
            <a:spAutoFit/>
          </a:bodyPr>
          <a:lstStyle/>
          <a:p>
            <a:r>
              <a:rPr lang="en-US" sz="1600" dirty="0" smtClean="0">
                <a:solidFill>
                  <a:schemeClr val="bg1"/>
                </a:solidFill>
              </a:rPr>
              <a:t>Auntie, what did I do wrongly?</a:t>
            </a:r>
            <a:endParaRPr lang="en-US" sz="1600" dirty="0">
              <a:solidFill>
                <a:schemeClr val="bg1"/>
              </a:solidFill>
            </a:endParaRPr>
          </a:p>
        </p:txBody>
      </p:sp>
    </p:spTree>
    <p:extLst>
      <p:ext uri="{BB962C8B-B14F-4D97-AF65-F5344CB8AC3E}">
        <p14:creationId xmlns:p14="http://schemas.microsoft.com/office/powerpoint/2010/main" val="2533615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Challenges – Data Source</a:t>
            </a:r>
            <a:endParaRPr lang="en-US" dirty="0"/>
          </a:p>
        </p:txBody>
      </p:sp>
      <p:sp>
        <p:nvSpPr>
          <p:cNvPr id="7" name="Content Placeholder 1"/>
          <p:cNvSpPr txBox="1">
            <a:spLocks/>
          </p:cNvSpPr>
          <p:nvPr/>
        </p:nvSpPr>
        <p:spPr>
          <a:xfrm>
            <a:off x="395536" y="1700808"/>
            <a:ext cx="8640960"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t>Face Recognition </a:t>
            </a:r>
            <a:r>
              <a:rPr lang="en-US" sz="1800" dirty="0" smtClean="0"/>
              <a:t>vs </a:t>
            </a:r>
            <a:r>
              <a:rPr lang="en-US" sz="1800" dirty="0" smtClean="0">
                <a:hlinkClick r:id="rId2"/>
              </a:rPr>
              <a:t>World </a:t>
            </a:r>
            <a:r>
              <a:rPr lang="en-US" sz="1800" dirty="0">
                <a:hlinkClick r:id="rId2"/>
              </a:rPr>
              <a:t>Cup Prediction </a:t>
            </a:r>
            <a:r>
              <a:rPr lang="en-US" sz="1800" dirty="0" smtClean="0"/>
              <a:t>vs </a:t>
            </a:r>
            <a:r>
              <a:rPr lang="en-US" sz="1800" dirty="0"/>
              <a:t>Weather </a:t>
            </a:r>
            <a:r>
              <a:rPr lang="en-US" sz="1800" dirty="0" smtClean="0"/>
              <a:t>Forecast</a:t>
            </a:r>
          </a:p>
          <a:p>
            <a:pPr marL="0" indent="0"/>
            <a:r>
              <a:rPr lang="en-US" sz="1800" dirty="0" smtClean="0"/>
              <a:t>Compare Weather forecast to Stock Price forecast as both are </a:t>
            </a:r>
            <a:r>
              <a:rPr lang="en-US" sz="1800" b="1" dirty="0" smtClean="0">
                <a:solidFill>
                  <a:srgbClr val="0070C0"/>
                </a:solidFill>
              </a:rPr>
              <a:t>time-series</a:t>
            </a:r>
            <a:r>
              <a:rPr lang="en-US" sz="1800" dirty="0" smtClean="0"/>
              <a:t> based</a:t>
            </a:r>
            <a:endParaRPr lang="en-US" sz="1800" dirty="0"/>
          </a:p>
          <a:p>
            <a:endParaRPr lang="en-US" sz="1800" dirty="0"/>
          </a:p>
          <a:p>
            <a:endParaRPr lang="en-US" sz="1800" dirty="0" smtClean="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smtClean="0"/>
          </a:p>
        </p:txBody>
      </p:sp>
      <p:graphicFrame>
        <p:nvGraphicFramePr>
          <p:cNvPr id="2" name="Table 1"/>
          <p:cNvGraphicFramePr>
            <a:graphicFrameLocks noGrp="1"/>
          </p:cNvGraphicFramePr>
          <p:nvPr>
            <p:extLst>
              <p:ext uri="{D42A27DB-BD31-4B8C-83A1-F6EECF244321}">
                <p14:modId xmlns:p14="http://schemas.microsoft.com/office/powerpoint/2010/main" val="2999703124"/>
              </p:ext>
            </p:extLst>
          </p:nvPr>
        </p:nvGraphicFramePr>
        <p:xfrm>
          <a:off x="467544" y="2564904"/>
          <a:ext cx="8208912" cy="3726688"/>
        </p:xfrm>
        <a:graphic>
          <a:graphicData uri="http://schemas.openxmlformats.org/drawingml/2006/table">
            <a:tbl>
              <a:tblPr firstRow="1" bandRow="1">
                <a:tableStyleId>{21E4AEA4-8DFA-4A89-87EB-49C32662AFE0}</a:tableStyleId>
              </a:tblPr>
              <a:tblGrid>
                <a:gridCol w="2304256"/>
                <a:gridCol w="2880320"/>
                <a:gridCol w="3024336"/>
              </a:tblGrid>
              <a:tr h="382599">
                <a:tc>
                  <a:txBody>
                    <a:bodyPr/>
                    <a:lstStyle/>
                    <a:p>
                      <a:endParaRPr lang="en-US" dirty="0"/>
                    </a:p>
                  </a:txBody>
                  <a:tcPr/>
                </a:tc>
                <a:tc>
                  <a:txBody>
                    <a:bodyPr/>
                    <a:lstStyle/>
                    <a:p>
                      <a:r>
                        <a:rPr lang="en-US" dirty="0" smtClean="0"/>
                        <a:t>Weather</a:t>
                      </a:r>
                      <a:endParaRPr lang="en-US" dirty="0"/>
                    </a:p>
                  </a:txBody>
                  <a:tcPr/>
                </a:tc>
                <a:tc>
                  <a:txBody>
                    <a:bodyPr/>
                    <a:lstStyle/>
                    <a:p>
                      <a:r>
                        <a:rPr lang="en-US" dirty="0" smtClean="0"/>
                        <a:t>Stock Price </a:t>
                      </a:r>
                      <a:endParaRPr lang="en-US" dirty="0"/>
                    </a:p>
                  </a:txBody>
                  <a:tcPr/>
                </a:tc>
              </a:tr>
              <a:tr h="697521">
                <a:tc>
                  <a:txBody>
                    <a:bodyPr/>
                    <a:lstStyle/>
                    <a:p>
                      <a:r>
                        <a:rPr lang="en-US" sz="1600" b="1" dirty="0" smtClean="0"/>
                        <a:t>Seasonality </a:t>
                      </a:r>
                    </a:p>
                  </a:txBody>
                  <a:tcPr/>
                </a:tc>
                <a:tc>
                  <a:txBody>
                    <a:bodyPr/>
                    <a:lstStyle/>
                    <a:p>
                      <a:r>
                        <a:rPr lang="en-US" sz="1400" dirty="0" smtClean="0"/>
                        <a:t>Yes,</a:t>
                      </a:r>
                      <a:r>
                        <a:rPr lang="en-US" sz="1400" baseline="0" dirty="0" smtClean="0"/>
                        <a:t> strong auto-correlation to due seasonal patterns</a:t>
                      </a:r>
                      <a:endParaRPr lang="en-US" sz="1400" dirty="0"/>
                    </a:p>
                  </a:txBody>
                  <a:tcPr/>
                </a:tc>
                <a:tc>
                  <a:txBody>
                    <a:bodyPr/>
                    <a:lstStyle/>
                    <a:p>
                      <a:r>
                        <a:rPr lang="en-US" sz="1400" dirty="0" smtClean="0"/>
                        <a:t>History repeat</a:t>
                      </a:r>
                      <a:r>
                        <a:rPr lang="en-US" sz="1400" baseline="0" dirty="0" smtClean="0"/>
                        <a:t> itself?</a:t>
                      </a:r>
                      <a:endParaRPr lang="en-US" sz="1400" dirty="0"/>
                    </a:p>
                  </a:txBody>
                  <a:tcPr/>
                </a:tc>
              </a:tr>
              <a:tr h="720080">
                <a:tc>
                  <a:txBody>
                    <a:bodyPr/>
                    <a:lstStyle/>
                    <a:p>
                      <a:r>
                        <a:rPr lang="en-US" sz="1600" b="1" dirty="0" smtClean="0"/>
                        <a:t>Causality</a:t>
                      </a:r>
                      <a:endParaRPr lang="en-US" sz="1600" b="1" dirty="0"/>
                    </a:p>
                  </a:txBody>
                  <a:tcPr/>
                </a:tc>
                <a:tc>
                  <a:txBody>
                    <a:bodyPr/>
                    <a:lstStyle/>
                    <a:p>
                      <a:r>
                        <a:rPr lang="en-US" sz="1400" dirty="0" smtClean="0"/>
                        <a:t>Temperature,</a:t>
                      </a:r>
                      <a:r>
                        <a:rPr lang="en-US" sz="1400" baseline="0" dirty="0" smtClean="0"/>
                        <a:t> air pressure</a:t>
                      </a:r>
                      <a:r>
                        <a:rPr lang="en-US" sz="1400" dirty="0" smtClean="0"/>
                        <a:t>, humidity etc.</a:t>
                      </a:r>
                      <a:r>
                        <a:rPr lang="en-US" sz="1400" baseline="0" dirty="0" smtClean="0"/>
                        <a:t> </a:t>
                      </a:r>
                      <a:endParaRPr lang="en-US" sz="1400" dirty="0"/>
                    </a:p>
                  </a:txBody>
                  <a:tcPr/>
                </a:tc>
                <a:tc>
                  <a:txBody>
                    <a:bodyPr/>
                    <a:lstStyle/>
                    <a:p>
                      <a:r>
                        <a:rPr lang="en-US" sz="1400" dirty="0" smtClean="0"/>
                        <a:t>Historical</a:t>
                      </a:r>
                      <a:r>
                        <a:rPr lang="en-US" sz="1400" baseline="0" dirty="0" smtClean="0"/>
                        <a:t> price, news, sentiment?</a:t>
                      </a:r>
                      <a:endParaRPr lang="en-US" sz="1400" dirty="0"/>
                    </a:p>
                  </a:txBody>
                  <a:tcPr/>
                </a:tc>
              </a:tr>
              <a:tr h="504056">
                <a:tc>
                  <a:txBody>
                    <a:bodyPr/>
                    <a:lstStyle/>
                    <a:p>
                      <a:r>
                        <a:rPr lang="en-US" sz="1600" b="1" kern="1200" dirty="0" smtClean="0">
                          <a:solidFill>
                            <a:schemeClr val="dk1"/>
                          </a:solidFill>
                          <a:latin typeface="+mn-lt"/>
                          <a:ea typeface="+mn-ea"/>
                          <a:cs typeface="+mn-cs"/>
                        </a:rPr>
                        <a:t>Visibility </a:t>
                      </a:r>
                      <a:endParaRPr lang="en-US" sz="1600" b="1" kern="1200" dirty="0">
                        <a:solidFill>
                          <a:schemeClr val="dk1"/>
                        </a:solidFill>
                        <a:latin typeface="+mn-lt"/>
                        <a:ea typeface="+mn-ea"/>
                        <a:cs typeface="+mn-cs"/>
                      </a:endParaRPr>
                    </a:p>
                  </a:txBody>
                  <a:tcPr/>
                </a:tc>
                <a:tc>
                  <a:txBody>
                    <a:bodyPr/>
                    <a:lstStyle/>
                    <a:p>
                      <a:pPr marL="0" algn="l" defTabSz="457200" rtl="0" eaLnBrk="1" latinLnBrk="0" hangingPunct="1"/>
                      <a:r>
                        <a:rPr lang="en-US" sz="1400" kern="1200" dirty="0" smtClean="0">
                          <a:solidFill>
                            <a:schemeClr val="dk1"/>
                          </a:solidFill>
                          <a:latin typeface="+mn-lt"/>
                          <a:ea typeface="+mn-ea"/>
                          <a:cs typeface="+mn-cs"/>
                        </a:rPr>
                        <a:t>Can measure</a:t>
                      </a:r>
                      <a:r>
                        <a:rPr lang="en-US" sz="1400" kern="1200" baseline="0" dirty="0" smtClean="0">
                          <a:solidFill>
                            <a:schemeClr val="dk1"/>
                          </a:solidFill>
                          <a:latin typeface="+mn-lt"/>
                          <a:ea typeface="+mn-ea"/>
                          <a:cs typeface="+mn-cs"/>
                        </a:rPr>
                        <a:t> the temperature, humidity etc.</a:t>
                      </a:r>
                    </a:p>
                    <a:p>
                      <a:pPr marL="0" algn="l" defTabSz="457200" rtl="0" eaLnBrk="1" latinLnBrk="0" hangingPunct="1"/>
                      <a:endParaRPr lang="en-US" sz="1400" kern="1200" dirty="0">
                        <a:solidFill>
                          <a:schemeClr val="dk1"/>
                        </a:solidFill>
                        <a:latin typeface="+mn-lt"/>
                        <a:ea typeface="+mn-ea"/>
                        <a:cs typeface="+mn-cs"/>
                      </a:endParaRPr>
                    </a:p>
                  </a:txBody>
                  <a:tcPr/>
                </a:tc>
                <a:tc>
                  <a:txBody>
                    <a:bodyPr/>
                    <a:lstStyle/>
                    <a:p>
                      <a:r>
                        <a:rPr lang="en-US" sz="1400" kern="1200" baseline="0" dirty="0" smtClean="0">
                          <a:solidFill>
                            <a:schemeClr val="dk1"/>
                          </a:solidFill>
                          <a:latin typeface="+mn-lt"/>
                          <a:ea typeface="+mn-ea"/>
                          <a:cs typeface="+mn-cs"/>
                        </a:rPr>
                        <a:t>Cannot measure investors decisions</a:t>
                      </a:r>
                      <a:endParaRPr lang="en-US" sz="1400" kern="1200" baseline="0" dirty="0">
                        <a:solidFill>
                          <a:schemeClr val="dk1"/>
                        </a:solidFill>
                        <a:latin typeface="+mn-lt"/>
                        <a:ea typeface="+mn-ea"/>
                        <a:cs typeface="+mn-cs"/>
                      </a:endParaRPr>
                    </a:p>
                  </a:txBody>
                  <a:tcPr/>
                </a:tc>
              </a:tr>
              <a:tr h="597484">
                <a:tc>
                  <a:txBody>
                    <a:bodyPr/>
                    <a:lstStyle/>
                    <a:p>
                      <a:r>
                        <a:rPr lang="en-US" sz="1600" b="1" dirty="0" smtClean="0"/>
                        <a:t>Signal to noise</a:t>
                      </a:r>
                      <a:endParaRPr lang="en-US" sz="1600" b="1" dirty="0"/>
                    </a:p>
                  </a:txBody>
                  <a:tcPr/>
                </a:tc>
                <a:tc>
                  <a:txBody>
                    <a:bodyPr/>
                    <a:lstStyle/>
                    <a:p>
                      <a:r>
                        <a:rPr lang="en-US" sz="1400" dirty="0" smtClean="0"/>
                        <a:t>High</a:t>
                      </a:r>
                      <a:endParaRPr lang="en-US" sz="1400" dirty="0"/>
                    </a:p>
                  </a:txBody>
                  <a:tcPr/>
                </a:tc>
                <a:tc>
                  <a:txBody>
                    <a:bodyPr/>
                    <a:lstStyle/>
                    <a:p>
                      <a:r>
                        <a:rPr lang="en-US" sz="1400" dirty="0" smtClean="0"/>
                        <a:t>Low</a:t>
                      </a:r>
                      <a:endParaRPr lang="en-US" sz="1400" dirty="0"/>
                    </a:p>
                  </a:txBody>
                  <a:tcPr/>
                </a:tc>
              </a:tr>
              <a:tr h="597484">
                <a:tc>
                  <a:txBody>
                    <a:bodyPr/>
                    <a:lstStyle/>
                    <a:p>
                      <a:r>
                        <a:rPr lang="en-US" sz="1600" b="1" dirty="0" smtClean="0"/>
                        <a:t>Regime Switching</a:t>
                      </a:r>
                      <a:endParaRPr lang="en-US" sz="1600" b="1" dirty="0"/>
                    </a:p>
                  </a:txBody>
                  <a:tcPr/>
                </a:tc>
                <a:tc>
                  <a:txBody>
                    <a:bodyPr/>
                    <a:lstStyle/>
                    <a:p>
                      <a:r>
                        <a:rPr lang="en-US" sz="1400" dirty="0" smtClean="0"/>
                        <a:t>Global Warming</a:t>
                      </a:r>
                      <a:endParaRPr lang="en-US" sz="1400" dirty="0"/>
                    </a:p>
                  </a:txBody>
                  <a:tcPr/>
                </a:tc>
                <a:tc>
                  <a:txBody>
                    <a:bodyPr/>
                    <a:lstStyle/>
                    <a:p>
                      <a:r>
                        <a:rPr lang="en-US" sz="1400" dirty="0" smtClean="0"/>
                        <a:t>Bull/Bear, Macroeconomics,</a:t>
                      </a:r>
                      <a:r>
                        <a:rPr lang="en-US" sz="1400" baseline="0" dirty="0" smtClean="0"/>
                        <a:t> technologies</a:t>
                      </a:r>
                      <a:endParaRPr lang="en-US" sz="1400" dirty="0"/>
                    </a:p>
                  </a:txBody>
                  <a:tcPr/>
                </a:tc>
              </a:tr>
            </a:tbl>
          </a:graphicData>
        </a:graphic>
      </p:graphicFrame>
    </p:spTree>
    <p:extLst>
      <p:ext uri="{BB962C8B-B14F-4D97-AF65-F5344CB8AC3E}">
        <p14:creationId xmlns:p14="http://schemas.microsoft.com/office/powerpoint/2010/main" val="3024047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smtClean="0"/>
              <a:t>Challenges </a:t>
            </a:r>
            <a:r>
              <a:rPr lang="en-US" dirty="0"/>
              <a:t>– Correlation vs Causality</a:t>
            </a:r>
          </a:p>
        </p:txBody>
      </p:sp>
      <p:sp>
        <p:nvSpPr>
          <p:cNvPr id="7" name="Content Placeholder 1"/>
          <p:cNvSpPr txBox="1">
            <a:spLocks/>
          </p:cNvSpPr>
          <p:nvPr/>
        </p:nvSpPr>
        <p:spPr>
          <a:xfrm>
            <a:off x="395536" y="1700808"/>
            <a:ext cx="8424936" cy="21602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smtClean="0"/>
              <a:t>Correlation </a:t>
            </a:r>
            <a:r>
              <a:rPr lang="en-US" sz="1800" b="1" dirty="0"/>
              <a:t>vs Causality</a:t>
            </a:r>
            <a:r>
              <a:rPr lang="en-US" sz="1800" dirty="0"/>
              <a:t>: </a:t>
            </a:r>
            <a:r>
              <a:rPr lang="en-US" sz="1800" b="1" dirty="0">
                <a:solidFill>
                  <a:srgbClr val="0070C0"/>
                </a:solidFill>
              </a:rPr>
              <a:t>correlation does not imply causation</a:t>
            </a:r>
            <a:r>
              <a:rPr lang="en-US" sz="1800" dirty="0"/>
              <a:t>. If two stocks move in a correlated fashion, it doesn’t necessarily mean stock A causes the Stock B to move. It could both be under another common factor. </a:t>
            </a:r>
            <a:endParaRPr lang="en-US" sz="1800" b="1" dirty="0" smtClean="0">
              <a:solidFill>
                <a:srgbClr val="00B050"/>
              </a:solidFill>
            </a:endParaRPr>
          </a:p>
          <a:p>
            <a:pPr marL="0" indent="0"/>
            <a:endParaRPr lang="en-US" sz="1600" dirty="0"/>
          </a:p>
          <a:p>
            <a:pPr marL="0" indent="0"/>
            <a:r>
              <a:rPr lang="en-US" sz="1600" b="1" dirty="0" smtClean="0"/>
              <a:t>Example</a:t>
            </a:r>
            <a:r>
              <a:rPr lang="en-US" sz="1600" dirty="0" smtClean="0"/>
              <a:t>: HSBC and Bank of China is </a:t>
            </a:r>
            <a:r>
              <a:rPr lang="en-US" sz="1600" b="1" dirty="0" smtClean="0">
                <a:solidFill>
                  <a:srgbClr val="0070C0"/>
                </a:solidFill>
              </a:rPr>
              <a:t>correlated</a:t>
            </a:r>
            <a:r>
              <a:rPr lang="en-US" sz="1600" dirty="0" smtClean="0">
                <a:solidFill>
                  <a:srgbClr val="0070C0"/>
                </a:solidFill>
              </a:rPr>
              <a:t> </a:t>
            </a:r>
            <a:r>
              <a:rPr lang="en-US" sz="1600" dirty="0" smtClean="0"/>
              <a:t>(banking sector) </a:t>
            </a:r>
          </a:p>
          <a:p>
            <a:pPr marL="285750" indent="-285750">
              <a:buFont typeface="Arial" panose="020B0604020202020204" pitchFamily="34" charset="0"/>
              <a:buChar char="•"/>
            </a:pPr>
            <a:r>
              <a:rPr lang="en-US" sz="1600" dirty="0" smtClean="0"/>
              <a:t>Scenario 1: Interest Rate rise </a:t>
            </a:r>
          </a:p>
          <a:p>
            <a:pPr marL="285750" indent="-285750">
              <a:buFont typeface="Arial" panose="020B0604020202020204" pitchFamily="34" charset="0"/>
              <a:buChar char="•"/>
            </a:pPr>
            <a:r>
              <a:rPr lang="en-US" sz="1600" dirty="0"/>
              <a:t>Scenario </a:t>
            </a:r>
            <a:r>
              <a:rPr lang="en-US" sz="1600" dirty="0" smtClean="0"/>
              <a:t>2: Bank of China has a solid earning</a:t>
            </a:r>
          </a:p>
          <a:p>
            <a:pPr marL="285750" indent="-285750">
              <a:buFont typeface="Arial" panose="020B0604020202020204" pitchFamily="34" charset="0"/>
              <a:buChar char="•"/>
            </a:pPr>
            <a:endParaRPr lang="en-US" sz="1600" dirty="0"/>
          </a:p>
          <a:p>
            <a:pPr marL="0" indent="0"/>
            <a:endParaRPr lang="en-US" sz="1600" dirty="0" smtClean="0"/>
          </a:p>
          <a:p>
            <a:pPr marL="0" indent="0"/>
            <a:endParaRPr lang="en-US" sz="1600" dirty="0" smtClean="0"/>
          </a:p>
          <a:p>
            <a:pPr>
              <a:buFont typeface="Arial" panose="020B0604020202020204" pitchFamily="34" charset="0"/>
              <a:buChar char="•"/>
            </a:pPr>
            <a:endParaRPr lang="en-US" sz="1800" dirty="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843"/>
          <a:stretch/>
        </p:blipFill>
        <p:spPr bwMode="auto">
          <a:xfrm>
            <a:off x="4652181" y="3843858"/>
            <a:ext cx="4035582" cy="2393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908187" y="4249871"/>
            <a:ext cx="3663813" cy="2062103"/>
          </a:xfrm>
          <a:prstGeom prst="rect">
            <a:avLst/>
          </a:prstGeom>
          <a:noFill/>
        </p:spPr>
        <p:txBody>
          <a:bodyPr wrap="square" rtlCol="0">
            <a:spAutoFit/>
          </a:bodyPr>
          <a:lstStyle/>
          <a:p>
            <a:r>
              <a:rPr lang="en-US" sz="1400" b="1" dirty="0"/>
              <a:t>Stephen </a:t>
            </a:r>
            <a:r>
              <a:rPr lang="en-US" sz="1400" b="1" dirty="0" err="1" smtClean="0"/>
              <a:t>Cucchiaro</a:t>
            </a:r>
            <a:r>
              <a:rPr lang="en-US" sz="1400" b="1" dirty="0" smtClean="0"/>
              <a:t>: </a:t>
            </a:r>
            <a:r>
              <a:rPr lang="en-US" sz="1400" i="1" dirty="0"/>
              <a:t>“No scientist or engineer would ever use correlation analysis for analyzing a nonlinear complex system of interrelated variables,” he says, “because those </a:t>
            </a:r>
            <a:r>
              <a:rPr lang="en-US" sz="1400" b="1" i="1" dirty="0">
                <a:solidFill>
                  <a:srgbClr val="0070C0"/>
                </a:solidFill>
              </a:rPr>
              <a:t>correlations are often nothing more than statistical coincidences</a:t>
            </a:r>
            <a:r>
              <a:rPr lang="en-US" sz="1400" i="1" dirty="0"/>
              <a:t>, not true cause-and-effect relationships.”</a:t>
            </a:r>
          </a:p>
          <a:p>
            <a:endParaRPr lang="en-US" sz="1600" dirty="0"/>
          </a:p>
        </p:txBody>
      </p:sp>
      <p:sp>
        <p:nvSpPr>
          <p:cNvPr id="8" name="TextBox 7"/>
          <p:cNvSpPr txBox="1"/>
          <p:nvPr/>
        </p:nvSpPr>
        <p:spPr>
          <a:xfrm>
            <a:off x="5592135" y="5569495"/>
            <a:ext cx="2076209" cy="307777"/>
          </a:xfrm>
          <a:prstGeom prst="rect">
            <a:avLst/>
          </a:prstGeom>
          <a:noFill/>
        </p:spPr>
        <p:txBody>
          <a:bodyPr wrap="none" rtlCol="0">
            <a:spAutoFit/>
          </a:bodyPr>
          <a:lstStyle/>
          <a:p>
            <a:r>
              <a:rPr lang="en-US" sz="1400" dirty="0" smtClean="0">
                <a:solidFill>
                  <a:schemeClr val="bg1"/>
                </a:solidFill>
              </a:rPr>
              <a:t>Hi, what a coincidence?</a:t>
            </a:r>
            <a:endParaRPr lang="en-US" sz="1400" dirty="0">
              <a:solidFill>
                <a:schemeClr val="bg1"/>
              </a:solidFill>
            </a:endParaRPr>
          </a:p>
        </p:txBody>
      </p:sp>
    </p:spTree>
    <p:extLst>
      <p:ext uri="{BB962C8B-B14F-4D97-AF65-F5344CB8AC3E}">
        <p14:creationId xmlns:p14="http://schemas.microsoft.com/office/powerpoint/2010/main" val="17108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Challenges – Feature Engineering</a:t>
            </a:r>
            <a:endParaRPr lang="en-US" dirty="0"/>
          </a:p>
        </p:txBody>
      </p:sp>
      <p:grpSp>
        <p:nvGrpSpPr>
          <p:cNvPr id="4" name="Group 3"/>
          <p:cNvGrpSpPr/>
          <p:nvPr/>
        </p:nvGrpSpPr>
        <p:grpSpPr>
          <a:xfrm>
            <a:off x="395536" y="1700808"/>
            <a:ext cx="8280920" cy="4680520"/>
            <a:chOff x="395536" y="1700808"/>
            <a:chExt cx="8280920" cy="4680520"/>
          </a:xfrm>
        </p:grpSpPr>
        <p:sp>
          <p:nvSpPr>
            <p:cNvPr id="7" name="Content Placeholder 1"/>
            <p:cNvSpPr txBox="1">
              <a:spLocks/>
            </p:cNvSpPr>
            <p:nvPr/>
          </p:nvSpPr>
          <p:spPr>
            <a:xfrm>
              <a:off x="395536" y="1700808"/>
              <a:ext cx="8280920" cy="151216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b="1" dirty="0" smtClean="0"/>
                <a:t>Data and Features</a:t>
              </a:r>
              <a:r>
                <a:rPr lang="en-US" sz="1800" dirty="0" smtClean="0"/>
                <a:t>: spend </a:t>
              </a:r>
              <a:r>
                <a:rPr lang="en-US" sz="1800" b="1" dirty="0">
                  <a:solidFill>
                    <a:srgbClr val="0070C0"/>
                  </a:solidFill>
                </a:rPr>
                <a:t>80% of (active) time to prepare the data </a:t>
              </a:r>
              <a:r>
                <a:rPr lang="en-US" sz="1800" dirty="0" smtClean="0"/>
                <a:t>and </a:t>
              </a:r>
              <a:r>
                <a:rPr lang="en-US" sz="1800" dirty="0"/>
                <a:t>which is </a:t>
              </a:r>
              <a:r>
                <a:rPr lang="en-US" sz="1800" b="1" dirty="0">
                  <a:solidFill>
                    <a:srgbClr val="0070C0"/>
                  </a:solidFill>
                </a:rPr>
                <a:t>not too much fun</a:t>
              </a:r>
              <a:r>
                <a:rPr lang="en-US" sz="1800" dirty="0"/>
                <a:t> (training models also needs time and but just let the computer run while going for lunch)</a:t>
              </a:r>
            </a:p>
            <a:p>
              <a:pPr marL="285750" indent="-285750">
                <a:buFont typeface="Arial" panose="020B0604020202020204" pitchFamily="34" charset="0"/>
                <a:buChar char="•"/>
              </a:pPr>
              <a:r>
                <a:rPr lang="en-US" sz="1800" b="1" dirty="0" smtClean="0"/>
                <a:t>Weak Signals (features):</a:t>
              </a:r>
              <a:r>
                <a:rPr lang="en-US" sz="1800" dirty="0" smtClean="0"/>
                <a:t> financial data is traditionally with very </a:t>
              </a:r>
              <a:r>
                <a:rPr lang="en-US" sz="1800" b="1" dirty="0" smtClean="0">
                  <a:solidFill>
                    <a:srgbClr val="0070C0"/>
                  </a:solidFill>
                </a:rPr>
                <a:t>low signal-to-noise</a:t>
              </a:r>
            </a:p>
            <a:p>
              <a:pPr>
                <a:buFont typeface="Arial" panose="020B0604020202020204" pitchFamily="34" charset="0"/>
                <a:buChar char="•"/>
              </a:pPr>
              <a:endParaRPr lang="en-US" sz="1800" b="1" dirty="0">
                <a:solidFill>
                  <a:srgbClr val="00B050"/>
                </a:solidFill>
              </a:endParaRPr>
            </a:p>
            <a:p>
              <a:pPr>
                <a:buFont typeface="Arial" panose="020B0604020202020204" pitchFamily="34" charset="0"/>
                <a:buChar char="•"/>
              </a:pPr>
              <a:endParaRPr lang="en-US" sz="1800" b="1" dirty="0" smtClean="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p:txBody>
        </p:sp>
        <p:grpSp>
          <p:nvGrpSpPr>
            <p:cNvPr id="2" name="Group 1"/>
            <p:cNvGrpSpPr/>
            <p:nvPr/>
          </p:nvGrpSpPr>
          <p:grpSpPr>
            <a:xfrm>
              <a:off x="522610" y="3272779"/>
              <a:ext cx="3143208" cy="3108549"/>
              <a:chOff x="522610" y="3272779"/>
              <a:chExt cx="3143208" cy="3108549"/>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272779"/>
                <a:ext cx="3054258" cy="1703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610" y="4628688"/>
                <a:ext cx="3143208" cy="1752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6" name="Group 5"/>
          <p:cNvGrpSpPr/>
          <p:nvPr/>
        </p:nvGrpSpPr>
        <p:grpSpPr>
          <a:xfrm>
            <a:off x="4013864" y="3573016"/>
            <a:ext cx="3942512" cy="2383929"/>
            <a:chOff x="3664255" y="3493342"/>
            <a:chExt cx="3942512" cy="2383929"/>
          </a:xfrm>
        </p:grpSpPr>
        <p:pic>
          <p:nvPicPr>
            <p:cNvPr id="409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b="11098"/>
            <a:stretch/>
          </p:blipFill>
          <p:spPr bwMode="auto">
            <a:xfrm>
              <a:off x="3664255" y="3493342"/>
              <a:ext cx="3942512" cy="23839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3962173" y="5197231"/>
              <a:ext cx="1905971" cy="615553"/>
            </a:xfrm>
            <a:prstGeom prst="rect">
              <a:avLst/>
            </a:prstGeom>
            <a:noFill/>
          </p:spPr>
          <p:txBody>
            <a:bodyPr wrap="none" rtlCol="0">
              <a:spAutoFit/>
            </a:bodyPr>
            <a:lstStyle/>
            <a:p>
              <a:r>
                <a:rPr lang="zh-TW" altLang="en-US" sz="1800" dirty="0" smtClean="0">
                  <a:solidFill>
                    <a:schemeClr val="bg1"/>
                  </a:solidFill>
                </a:rPr>
                <a:t>攞</a:t>
              </a:r>
              <a:r>
                <a:rPr lang="zh-TW" altLang="en-US" sz="1800" dirty="0">
                  <a:solidFill>
                    <a:schemeClr val="bg1"/>
                  </a:solidFill>
                </a:rPr>
                <a:t>你命</a:t>
              </a:r>
              <a:r>
                <a:rPr lang="zh-TW" altLang="en-US" sz="1800" dirty="0" smtClean="0">
                  <a:solidFill>
                    <a:schemeClr val="bg1"/>
                  </a:solidFill>
                </a:rPr>
                <a:t>三千</a:t>
              </a:r>
              <a:endParaRPr lang="en-US" altLang="zh-TW" sz="1800" dirty="0" smtClean="0">
                <a:solidFill>
                  <a:schemeClr val="bg1"/>
                </a:solidFill>
              </a:endParaRPr>
            </a:p>
            <a:p>
              <a:r>
                <a:rPr lang="en-US" sz="1600" dirty="0" smtClean="0">
                  <a:solidFill>
                    <a:schemeClr val="bg1"/>
                  </a:solidFill>
                </a:rPr>
                <a:t>Take your life 3000</a:t>
              </a:r>
              <a:endParaRPr lang="en-US" sz="1600" dirty="0">
                <a:solidFill>
                  <a:schemeClr val="bg1"/>
                </a:solidFill>
              </a:endParaRPr>
            </a:p>
          </p:txBody>
        </p:sp>
      </p:grpSp>
    </p:spTree>
    <p:extLst>
      <p:ext uri="{BB962C8B-B14F-4D97-AF65-F5344CB8AC3E}">
        <p14:creationId xmlns:p14="http://schemas.microsoft.com/office/powerpoint/2010/main" val="142269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Challenges - Overfitting</a:t>
            </a:r>
            <a:endParaRPr lang="en-US" dirty="0"/>
          </a:p>
        </p:txBody>
      </p:sp>
      <p:sp>
        <p:nvSpPr>
          <p:cNvPr id="7" name="Content Placeholder 1"/>
          <p:cNvSpPr txBox="1">
            <a:spLocks/>
          </p:cNvSpPr>
          <p:nvPr/>
        </p:nvSpPr>
        <p:spPr>
          <a:xfrm>
            <a:off x="395536" y="1700808"/>
            <a:ext cx="8640960"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solidFill>
                  <a:srgbClr val="0070C0"/>
                </a:solidFill>
              </a:rPr>
              <a:t>In-sample training </a:t>
            </a:r>
            <a:r>
              <a:rPr lang="en-US" sz="1800" dirty="0" smtClean="0"/>
              <a:t>gives high accuracy (false hope) but out-sample accuracy drops significantly. </a:t>
            </a: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smtClean="0"/>
          </a:p>
        </p:txBody>
      </p:sp>
      <p:sp>
        <p:nvSpPr>
          <p:cNvPr id="4" name="TextBox 3"/>
          <p:cNvSpPr txBox="1"/>
          <p:nvPr/>
        </p:nvSpPr>
        <p:spPr>
          <a:xfrm>
            <a:off x="1115617" y="3129161"/>
            <a:ext cx="3600399" cy="1384995"/>
          </a:xfrm>
          <a:prstGeom prst="rect">
            <a:avLst/>
          </a:prstGeom>
          <a:noFill/>
        </p:spPr>
        <p:txBody>
          <a:bodyPr wrap="square" rtlCol="0">
            <a:spAutoFit/>
          </a:bodyPr>
          <a:lstStyle/>
          <a:p>
            <a:r>
              <a:rPr lang="en-US" sz="1400" b="1" dirty="0"/>
              <a:t>Marcos </a:t>
            </a:r>
            <a:r>
              <a:rPr lang="en-US" sz="1400" b="1" dirty="0" err="1"/>
              <a:t>López</a:t>
            </a:r>
            <a:r>
              <a:rPr lang="en-US" sz="1400" b="1" dirty="0"/>
              <a:t> de </a:t>
            </a:r>
            <a:r>
              <a:rPr lang="en-US" sz="1400" b="1" dirty="0" smtClean="0"/>
              <a:t>Prado: </a:t>
            </a:r>
            <a:r>
              <a:rPr lang="en-US" sz="1400" i="1" dirty="0" smtClean="0"/>
              <a:t>“</a:t>
            </a:r>
            <a:r>
              <a:rPr lang="en-US" sz="1400" i="1" dirty="0"/>
              <a:t>Machine learning algorithms will </a:t>
            </a:r>
            <a:r>
              <a:rPr lang="en-US" sz="1400" b="1" i="1" dirty="0">
                <a:solidFill>
                  <a:srgbClr val="0070C0"/>
                </a:solidFill>
              </a:rPr>
              <a:t>always identify a pattern</a:t>
            </a:r>
            <a:r>
              <a:rPr lang="en-US" sz="1400" i="1" dirty="0"/>
              <a:t>, even if there is </a:t>
            </a:r>
            <a:r>
              <a:rPr lang="en-US" sz="1400" i="1" dirty="0" smtClean="0"/>
              <a:t>none. The </a:t>
            </a:r>
            <a:r>
              <a:rPr lang="en-US" sz="1400" i="1" dirty="0"/>
              <a:t>algorithms can </a:t>
            </a:r>
            <a:r>
              <a:rPr lang="en-US" sz="1400" b="1" i="1" dirty="0">
                <a:solidFill>
                  <a:srgbClr val="0070C0"/>
                </a:solidFill>
              </a:rPr>
              <a:t>view flukes as patterns </a:t>
            </a:r>
            <a:r>
              <a:rPr lang="en-US" sz="1400" i="1" dirty="0"/>
              <a:t>and hence are likely to identify false strategies. </a:t>
            </a:r>
          </a:p>
        </p:txBody>
      </p:sp>
      <p:pic>
        <p:nvPicPr>
          <p:cNvPr id="6" name="Picture 2" descr="https://cdn-images-1.medium.com/max/1600/1*UKIHA2AHtB9WPG-KrfwSZ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1633" y="2204862"/>
            <a:ext cx="3384376" cy="4004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0216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Challenges </a:t>
            </a:r>
            <a:r>
              <a:rPr lang="en-US" dirty="0"/>
              <a:t>- </a:t>
            </a:r>
            <a:r>
              <a:rPr lang="en-US" dirty="0" smtClean="0"/>
              <a:t>Regime Switching</a:t>
            </a:r>
            <a:endParaRPr lang="en-US" dirty="0"/>
          </a:p>
        </p:txBody>
      </p:sp>
      <p:sp>
        <p:nvSpPr>
          <p:cNvPr id="7" name="Content Placeholder 1"/>
          <p:cNvSpPr txBox="1">
            <a:spLocks/>
          </p:cNvSpPr>
          <p:nvPr/>
        </p:nvSpPr>
        <p:spPr>
          <a:xfrm>
            <a:off x="395536" y="1700808"/>
            <a:ext cx="388843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Stochastic </a:t>
            </a:r>
            <a:r>
              <a:rPr lang="en-US" sz="1800" b="1" dirty="0"/>
              <a:t>(Randomness)</a:t>
            </a:r>
            <a:r>
              <a:rPr lang="en-US" sz="1800" dirty="0"/>
              <a:t>: </a:t>
            </a:r>
            <a:r>
              <a:rPr lang="en-US" sz="1800" b="1" dirty="0">
                <a:solidFill>
                  <a:srgbClr val="0070C0"/>
                </a:solidFill>
              </a:rPr>
              <a:t>confused supervised learning </a:t>
            </a:r>
            <a:r>
              <a:rPr lang="en-US" sz="1800" dirty="0"/>
              <a:t>model. Is </a:t>
            </a:r>
            <a:r>
              <a:rPr lang="en-US" sz="1800" dirty="0" smtClean="0"/>
              <a:t>stock price a </a:t>
            </a:r>
            <a:r>
              <a:rPr lang="en-US" sz="1800" b="1" dirty="0">
                <a:solidFill>
                  <a:srgbClr val="0070C0"/>
                </a:solidFill>
              </a:rPr>
              <a:t>random walk </a:t>
            </a:r>
            <a:r>
              <a:rPr lang="en-US" sz="1800" dirty="0"/>
              <a:t>or we need more features (factors) to train the model</a:t>
            </a:r>
          </a:p>
          <a:p>
            <a:pPr>
              <a:buFont typeface="Arial" panose="020B0604020202020204" pitchFamily="34" charset="0"/>
              <a:buChar char="•"/>
            </a:pPr>
            <a:endParaRPr lang="en-US" sz="1800" b="1" dirty="0" smtClean="0"/>
          </a:p>
          <a:p>
            <a:pPr>
              <a:buFont typeface="Arial" panose="020B0604020202020204" pitchFamily="34" charset="0"/>
              <a:buChar char="•"/>
            </a:pPr>
            <a:r>
              <a:rPr lang="en-US" sz="1800" b="1" dirty="0" smtClean="0"/>
              <a:t>Prediction timeframe</a:t>
            </a:r>
            <a:r>
              <a:rPr lang="en-US" sz="1800" dirty="0" smtClean="0"/>
              <a:t>: </a:t>
            </a:r>
            <a:r>
              <a:rPr lang="en-US" sz="1800" dirty="0"/>
              <a:t>longer </a:t>
            </a:r>
            <a:r>
              <a:rPr lang="en-US" sz="1800" dirty="0" smtClean="0"/>
              <a:t>term subjects </a:t>
            </a:r>
            <a:r>
              <a:rPr lang="en-US" sz="1800" dirty="0"/>
              <a:t>to (multiple) </a:t>
            </a:r>
            <a:r>
              <a:rPr lang="en-US" sz="1800" b="1" dirty="0">
                <a:solidFill>
                  <a:srgbClr val="0070C0"/>
                </a:solidFill>
              </a:rPr>
              <a:t>regime </a:t>
            </a:r>
            <a:r>
              <a:rPr lang="en-US" sz="1800" b="1" dirty="0" smtClean="0">
                <a:solidFill>
                  <a:srgbClr val="0070C0"/>
                </a:solidFill>
              </a:rPr>
              <a:t>switching. Shorter </a:t>
            </a:r>
            <a:r>
              <a:rPr lang="en-US" sz="1800" b="1" dirty="0">
                <a:solidFill>
                  <a:srgbClr val="0070C0"/>
                </a:solidFill>
              </a:rPr>
              <a:t>term </a:t>
            </a:r>
            <a:r>
              <a:rPr lang="en-US" sz="1800" b="1" dirty="0" smtClean="0">
                <a:solidFill>
                  <a:srgbClr val="0070C0"/>
                </a:solidFill>
              </a:rPr>
              <a:t>is more </a:t>
            </a:r>
            <a:r>
              <a:rPr lang="en-US" sz="1800" b="1" dirty="0">
                <a:solidFill>
                  <a:srgbClr val="0070C0"/>
                </a:solidFill>
              </a:rPr>
              <a:t>accurate</a:t>
            </a:r>
            <a:r>
              <a:rPr lang="en-US" sz="1800" dirty="0"/>
              <a:t>, but </a:t>
            </a:r>
            <a:r>
              <a:rPr lang="en-US" sz="1800" dirty="0" smtClean="0"/>
              <a:t>is less profitable due to the </a:t>
            </a:r>
            <a:r>
              <a:rPr lang="en-US" sz="1800" b="1" dirty="0" smtClean="0">
                <a:solidFill>
                  <a:srgbClr val="0070C0"/>
                </a:solidFill>
              </a:rPr>
              <a:t>transaction costs </a:t>
            </a:r>
            <a:r>
              <a:rPr lang="en-US" sz="1800" dirty="0" smtClean="0"/>
              <a:t>to realize the profile. </a:t>
            </a:r>
            <a:endParaRPr lang="en-US" sz="1800" b="1" dirty="0">
              <a:solidFill>
                <a:srgbClr val="0070C0"/>
              </a:solidFill>
            </a:endParaRPr>
          </a:p>
          <a:p>
            <a:pPr>
              <a:buFont typeface="Arial" panose="020B0604020202020204" pitchFamily="34" charset="0"/>
              <a:buChar char="•"/>
            </a:pPr>
            <a:endParaRPr lang="en-US" sz="1800" dirty="0"/>
          </a:p>
          <a:p>
            <a:endParaRPr lang="en-US" sz="1800" dirty="0"/>
          </a:p>
          <a:p>
            <a:endParaRPr lang="en-US" sz="1800" dirty="0" smtClean="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smtClean="0"/>
          </a:p>
        </p:txBody>
      </p:sp>
      <p:grpSp>
        <p:nvGrpSpPr>
          <p:cNvPr id="4" name="Group 3"/>
          <p:cNvGrpSpPr/>
          <p:nvPr/>
        </p:nvGrpSpPr>
        <p:grpSpPr>
          <a:xfrm>
            <a:off x="4283968" y="1844824"/>
            <a:ext cx="4314825" cy="3190875"/>
            <a:chOff x="4283968" y="1844824"/>
            <a:chExt cx="4314825" cy="3190875"/>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968" y="1844824"/>
              <a:ext cx="4314825" cy="3190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830110" y="4305290"/>
              <a:ext cx="1414298" cy="707886"/>
            </a:xfrm>
            <a:prstGeom prst="rect">
              <a:avLst/>
            </a:prstGeom>
            <a:noFill/>
          </p:spPr>
          <p:txBody>
            <a:bodyPr wrap="none" rtlCol="0">
              <a:spAutoFit/>
            </a:bodyPr>
            <a:lstStyle/>
            <a:p>
              <a:r>
                <a:rPr lang="zh-TW" altLang="en-US" sz="2000" dirty="0">
                  <a:solidFill>
                    <a:schemeClr val="bg1"/>
                  </a:solidFill>
                </a:rPr>
                <a:t>蠱惑的槍</a:t>
              </a:r>
              <a:endParaRPr lang="en-US" sz="2000" dirty="0" smtClean="0">
                <a:solidFill>
                  <a:schemeClr val="bg1"/>
                </a:solidFill>
              </a:endParaRPr>
            </a:p>
            <a:p>
              <a:r>
                <a:rPr lang="en-US" sz="2000" dirty="0" smtClean="0">
                  <a:solidFill>
                    <a:schemeClr val="bg1"/>
                  </a:solidFill>
                </a:rPr>
                <a:t>Tricky Gun</a:t>
              </a:r>
              <a:endParaRPr lang="en-US" sz="2000" dirty="0">
                <a:solidFill>
                  <a:schemeClr val="bg1"/>
                </a:solidFill>
              </a:endParaRPr>
            </a:p>
          </p:txBody>
        </p:sp>
      </p:grpSp>
    </p:spTree>
    <p:extLst>
      <p:ext uri="{BB962C8B-B14F-4D97-AF65-F5344CB8AC3E}">
        <p14:creationId xmlns:p14="http://schemas.microsoft.com/office/powerpoint/2010/main" val="2798245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Challenges – Complexities</a:t>
            </a:r>
            <a:endParaRPr lang="en-US" dirty="0"/>
          </a:p>
        </p:txBody>
      </p:sp>
      <p:sp>
        <p:nvSpPr>
          <p:cNvPr id="8" name="AutoShape 4" descr="jpmorgan logo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6" name="Group 5"/>
          <p:cNvGrpSpPr/>
          <p:nvPr/>
        </p:nvGrpSpPr>
        <p:grpSpPr>
          <a:xfrm>
            <a:off x="6438800" y="3554700"/>
            <a:ext cx="2021632" cy="2538596"/>
            <a:chOff x="6438800" y="3554700"/>
            <a:chExt cx="2021632" cy="2538596"/>
          </a:xfrm>
        </p:grpSpPr>
        <p:sp>
          <p:nvSpPr>
            <p:cNvPr id="13" name="TextBox 12"/>
            <p:cNvSpPr txBox="1"/>
            <p:nvPr/>
          </p:nvSpPr>
          <p:spPr>
            <a:xfrm>
              <a:off x="6446098" y="3554700"/>
              <a:ext cx="2014334" cy="369332"/>
            </a:xfrm>
            <a:prstGeom prst="rect">
              <a:avLst/>
            </a:prstGeom>
            <a:noFill/>
          </p:spPr>
          <p:txBody>
            <a:bodyPr wrap="none" rtlCol="0">
              <a:spAutoFit/>
            </a:bodyPr>
            <a:lstStyle/>
            <a:p>
              <a:r>
                <a:rPr lang="en-US" sz="1800" dirty="0"/>
                <a:t>JP Morgan LOXM</a:t>
              </a:r>
            </a:p>
          </p:txBody>
        </p:sp>
        <p:pic>
          <p:nvPicPr>
            <p:cNvPr id="3079" name="Picture 7" descr="simcity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38800" y="4071664"/>
              <a:ext cx="2021632" cy="20216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4355133" y="3563724"/>
            <a:ext cx="1801043" cy="2529572"/>
            <a:chOff x="4355133" y="3563724"/>
            <a:chExt cx="1801043" cy="2529572"/>
          </a:xfrm>
        </p:grpSpPr>
        <p:pic>
          <p:nvPicPr>
            <p:cNvPr id="3081" name="Picture 9" descr="atari breakout的圖片搜尋結果"/>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812" t="5650" r="29954" b="6427"/>
            <a:stretch/>
          </p:blipFill>
          <p:spPr bwMode="auto">
            <a:xfrm>
              <a:off x="4355133" y="4077072"/>
              <a:ext cx="1801043" cy="201622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644008" y="3563724"/>
              <a:ext cx="1261884" cy="369332"/>
            </a:xfrm>
            <a:prstGeom prst="rect">
              <a:avLst/>
            </a:prstGeom>
            <a:noFill/>
          </p:spPr>
          <p:txBody>
            <a:bodyPr wrap="none" rtlCol="0">
              <a:spAutoFit/>
            </a:bodyPr>
            <a:lstStyle/>
            <a:p>
              <a:r>
                <a:rPr lang="en-US" sz="1800" dirty="0" smtClean="0"/>
                <a:t>Our Model</a:t>
              </a:r>
              <a:endParaRPr lang="en-US" sz="1800" dirty="0"/>
            </a:p>
          </p:txBody>
        </p:sp>
      </p:grpSp>
      <p:grpSp>
        <p:nvGrpSpPr>
          <p:cNvPr id="10" name="Group 9"/>
          <p:cNvGrpSpPr/>
          <p:nvPr/>
        </p:nvGrpSpPr>
        <p:grpSpPr>
          <a:xfrm>
            <a:off x="863167" y="2492896"/>
            <a:ext cx="3636825" cy="2550740"/>
            <a:chOff x="1187624" y="1823207"/>
            <a:chExt cx="3636825" cy="2550740"/>
          </a:xfrm>
        </p:grpSpPr>
        <p:pic>
          <p:nvPicPr>
            <p:cNvPr id="3074" name="Picture 2" descr="http://orientaldaily.on.cc/cnt/news/20110707/photo/0707-00174-001b1.jpg?t=1310034992351"/>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354" t="1429" r="8196" b="37592"/>
            <a:stretch/>
          </p:blipFill>
          <p:spPr bwMode="auto">
            <a:xfrm>
              <a:off x="1187624" y="2789771"/>
              <a:ext cx="1352012" cy="1584176"/>
            </a:xfrm>
            <a:prstGeom prst="rect">
              <a:avLst/>
            </a:prstGeom>
            <a:noFill/>
            <a:extLst>
              <a:ext uri="{909E8E84-426E-40DD-AFC4-6F175D3DCCD1}">
                <a14:hiddenFill xmlns:a14="http://schemas.microsoft.com/office/drawing/2010/main">
                  <a:solidFill>
                    <a:srgbClr val="FFFFFF"/>
                  </a:solidFill>
                </a14:hiddenFill>
              </a:ext>
            </a:extLst>
          </p:spPr>
        </p:pic>
        <p:sp>
          <p:nvSpPr>
            <p:cNvPr id="18" name="Cloud Callout 17"/>
            <p:cNvSpPr/>
            <p:nvPr/>
          </p:nvSpPr>
          <p:spPr bwMode="auto">
            <a:xfrm>
              <a:off x="1187624" y="1823207"/>
              <a:ext cx="3636825" cy="966564"/>
            </a:xfrm>
            <a:prstGeom prst="cloudCallou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en-US" sz="2000" dirty="0"/>
                <a:t>Too </a:t>
              </a:r>
              <a:r>
                <a:rPr lang="en-US" sz="2000" b="1" dirty="0">
                  <a:solidFill>
                    <a:srgbClr val="0070C0"/>
                  </a:solidFill>
                </a:rPr>
                <a:t>simple</a:t>
              </a:r>
              <a:r>
                <a:rPr lang="en-US" sz="2000" dirty="0">
                  <a:solidFill>
                    <a:srgbClr val="0070C0"/>
                  </a:solidFill>
                </a:rPr>
                <a:t> </a:t>
              </a:r>
              <a:r>
                <a:rPr lang="en-US" sz="2000" dirty="0"/>
                <a:t>sometimes </a:t>
              </a:r>
              <a:r>
                <a:rPr lang="en-US" sz="2000" b="1" dirty="0">
                  <a:solidFill>
                    <a:srgbClr val="0070C0"/>
                  </a:solidFill>
                </a:rPr>
                <a:t>naive</a:t>
              </a:r>
            </a:p>
          </p:txBody>
        </p:sp>
      </p:grpSp>
      <p:sp>
        <p:nvSpPr>
          <p:cNvPr id="14" name="Content Placeholder 1"/>
          <p:cNvSpPr txBox="1">
            <a:spLocks/>
          </p:cNvSpPr>
          <p:nvPr/>
        </p:nvSpPr>
        <p:spPr>
          <a:xfrm>
            <a:off x="395536" y="1700808"/>
            <a:ext cx="8280920"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Overly simplified </a:t>
            </a:r>
            <a:r>
              <a:rPr lang="en-US" sz="1800" dirty="0" smtClean="0"/>
              <a:t>: </a:t>
            </a:r>
            <a:r>
              <a:rPr lang="en-US" sz="1800" dirty="0" smtClean="0">
                <a:latin typeface="Arial" charset="0"/>
                <a:ea typeface="ＭＳ Ｐゴシック" charset="0"/>
                <a:cs typeface="ＭＳ Ｐゴシック" charset="0"/>
              </a:rPr>
              <a:t>our Reinforcement Learning strategies are </a:t>
            </a:r>
            <a:r>
              <a:rPr lang="en-US" sz="1800" b="1" dirty="0" smtClean="0">
                <a:solidFill>
                  <a:srgbClr val="0070C0"/>
                </a:solidFill>
                <a:latin typeface="Arial" charset="0"/>
                <a:ea typeface="ＭＳ Ｐゴシック" charset="0"/>
                <a:cs typeface="ＭＳ Ｐゴシック" charset="0"/>
              </a:rPr>
              <a:t>too simple</a:t>
            </a:r>
          </a:p>
        </p:txBody>
      </p:sp>
    </p:spTree>
    <p:extLst>
      <p:ext uri="{BB962C8B-B14F-4D97-AF65-F5344CB8AC3E}">
        <p14:creationId xmlns:p14="http://schemas.microsoft.com/office/powerpoint/2010/main" val="748589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Challenges – Domain Knowledge</a:t>
            </a:r>
            <a:endParaRPr lang="en-US" dirty="0"/>
          </a:p>
        </p:txBody>
      </p:sp>
      <p:sp>
        <p:nvSpPr>
          <p:cNvPr id="7" name="Content Placeholder 1"/>
          <p:cNvSpPr txBox="1">
            <a:spLocks/>
          </p:cNvSpPr>
          <p:nvPr/>
        </p:nvSpPr>
        <p:spPr>
          <a:xfrm>
            <a:off x="395536" y="1700808"/>
            <a:ext cx="396044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b="1" dirty="0" smtClean="0"/>
              <a:t>Expertise: </a:t>
            </a:r>
            <a:r>
              <a:rPr lang="en-US" sz="1800" dirty="0" smtClean="0"/>
              <a:t>3 tech guys startup which </a:t>
            </a:r>
            <a:r>
              <a:rPr lang="en-US" sz="1800" b="1" dirty="0" smtClean="0">
                <a:solidFill>
                  <a:srgbClr val="0070C0"/>
                </a:solidFill>
              </a:rPr>
              <a:t>lack trading experience</a:t>
            </a:r>
            <a:r>
              <a:rPr lang="en-US" sz="1800" dirty="0" smtClean="0"/>
              <a:t> and in-depth </a:t>
            </a:r>
            <a:r>
              <a:rPr lang="en-US" sz="1800" b="1" dirty="0" smtClean="0">
                <a:solidFill>
                  <a:srgbClr val="0070C0"/>
                </a:solidFill>
              </a:rPr>
              <a:t>market insights</a:t>
            </a:r>
          </a:p>
          <a:p>
            <a:pPr marL="285750" indent="-285750">
              <a:buFont typeface="Arial" panose="020B0604020202020204" pitchFamily="34" charset="0"/>
              <a:buChar char="•"/>
            </a:pPr>
            <a:endParaRPr lang="en-US" sz="1800" b="1" dirty="0" smtClean="0"/>
          </a:p>
          <a:p>
            <a:pPr>
              <a:buFont typeface="Arial" panose="020B0604020202020204" pitchFamily="34" charset="0"/>
              <a:buChar char="•"/>
            </a:pPr>
            <a:r>
              <a:rPr lang="en-US" sz="1800" b="1" dirty="0" smtClean="0"/>
              <a:t>Financial products</a:t>
            </a:r>
            <a:r>
              <a:rPr lang="en-US" sz="1800" dirty="0" smtClean="0"/>
              <a:t>: financial instruments (especially </a:t>
            </a:r>
            <a:r>
              <a:rPr lang="en-US" sz="1800" b="1" dirty="0" smtClean="0">
                <a:solidFill>
                  <a:srgbClr val="0070C0"/>
                </a:solidFill>
              </a:rPr>
              <a:t>derivative products</a:t>
            </a:r>
            <a:r>
              <a:rPr lang="en-US" sz="1800" dirty="0" smtClean="0"/>
              <a:t>) are linked or correlated in a complex fashion that adds volatility or uncertainties</a:t>
            </a:r>
            <a:endParaRPr lang="en-US" sz="1800" dirty="0"/>
          </a:p>
          <a:p>
            <a:pPr>
              <a:buFont typeface="Arial" panose="020B0604020202020204" pitchFamily="34" charset="0"/>
              <a:buChar char="•"/>
            </a:pPr>
            <a:endParaRPr lang="en-US" sz="1800" dirty="0" smtClean="0"/>
          </a:p>
          <a:p>
            <a:endParaRPr lang="en-US" sz="1800" dirty="0"/>
          </a:p>
        </p:txBody>
      </p:sp>
      <p:sp>
        <p:nvSpPr>
          <p:cNvPr id="8" name="TextBox 7"/>
          <p:cNvSpPr txBox="1"/>
          <p:nvPr/>
        </p:nvSpPr>
        <p:spPr>
          <a:xfrm>
            <a:off x="4499992" y="5229200"/>
            <a:ext cx="3816424" cy="307777"/>
          </a:xfrm>
          <a:prstGeom prst="rect">
            <a:avLst/>
          </a:prstGeom>
          <a:noFill/>
        </p:spPr>
        <p:txBody>
          <a:bodyPr wrap="square" rtlCol="0">
            <a:spAutoFit/>
          </a:bodyPr>
          <a:lstStyle/>
          <a:p>
            <a:r>
              <a:rPr lang="en-US" sz="1400" dirty="0" smtClean="0"/>
              <a:t>“Fung </a:t>
            </a:r>
            <a:r>
              <a:rPr lang="en-US" sz="1400" dirty="0" err="1" smtClean="0"/>
              <a:t>Gor</a:t>
            </a:r>
            <a:r>
              <a:rPr lang="en-US" sz="1400" dirty="0" smtClean="0"/>
              <a:t>” is very famous in financial industry</a:t>
            </a:r>
            <a:endParaRPr lang="en-US" sz="1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9213" y="1844824"/>
            <a:ext cx="3476625" cy="3257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3987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700808"/>
            <a:ext cx="8640960" cy="7200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28</a:t>
            </a:fld>
            <a:endParaRPr lang="en-US" sz="1400" dirty="0">
              <a:latin typeface="Arial" charset="0"/>
            </a:endParaRPr>
          </a:p>
        </p:txBody>
      </p:sp>
      <p:sp>
        <p:nvSpPr>
          <p:cNvPr id="4" name="AutoShape 2" descr="如來神掌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 name="Group 2"/>
          <p:cNvGrpSpPr/>
          <p:nvPr/>
        </p:nvGrpSpPr>
        <p:grpSpPr>
          <a:xfrm>
            <a:off x="1536074" y="2916180"/>
            <a:ext cx="6512810" cy="3465148"/>
            <a:chOff x="1536074" y="2916180"/>
            <a:chExt cx="6512810" cy="3465148"/>
          </a:xfrm>
        </p:grpSpPr>
        <p:pic>
          <p:nvPicPr>
            <p:cNvPr id="1029" name="Picture 5" descr="如來神掌也要告訴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2" y="2916180"/>
              <a:ext cx="4629012" cy="346514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6284" r="11017"/>
            <a:stretch/>
          </p:blipFill>
          <p:spPr bwMode="auto">
            <a:xfrm>
              <a:off x="1536074" y="3573016"/>
              <a:ext cx="2963918" cy="1872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 name="TextBox 1"/>
          <p:cNvSpPr txBox="1"/>
          <p:nvPr/>
        </p:nvSpPr>
        <p:spPr>
          <a:xfrm>
            <a:off x="395536" y="1700808"/>
            <a:ext cx="8208912" cy="1200329"/>
          </a:xfrm>
          <a:prstGeom prst="rect">
            <a:avLst/>
          </a:prstGeom>
          <a:noFill/>
        </p:spPr>
        <p:txBody>
          <a:bodyPr wrap="square" rtlCol="0">
            <a:spAutoFit/>
          </a:bodyPr>
          <a:lstStyle/>
          <a:p>
            <a:pPr marL="285750" indent="-285750">
              <a:buFont typeface="Arial" panose="020B0604020202020204" pitchFamily="34" charset="0"/>
              <a:buChar char="•"/>
            </a:pPr>
            <a:r>
              <a:rPr lang="en-US" sz="1800" b="1" dirty="0" smtClean="0"/>
              <a:t>Confidential</a:t>
            </a:r>
            <a:r>
              <a:rPr lang="en-US" sz="1800" dirty="0" smtClean="0"/>
              <a:t>: unlike software, </a:t>
            </a:r>
            <a:r>
              <a:rPr lang="en-US" sz="1800" b="1" dirty="0" smtClean="0">
                <a:solidFill>
                  <a:srgbClr val="0070C0"/>
                </a:solidFill>
              </a:rPr>
              <a:t>no </a:t>
            </a:r>
            <a:r>
              <a:rPr lang="en-US" sz="1800" b="1" dirty="0">
                <a:solidFill>
                  <a:srgbClr val="0070C0"/>
                </a:solidFill>
              </a:rPr>
              <a:t>open source</a:t>
            </a:r>
            <a:r>
              <a:rPr lang="en-US" sz="1800" dirty="0"/>
              <a:t> profitable </a:t>
            </a:r>
            <a:r>
              <a:rPr lang="en-US" sz="1800" dirty="0" smtClean="0"/>
              <a:t>strategies. Successful strategies are </a:t>
            </a:r>
            <a:r>
              <a:rPr lang="en-US" sz="1800" b="1" dirty="0" smtClean="0">
                <a:solidFill>
                  <a:srgbClr val="0070C0"/>
                </a:solidFill>
              </a:rPr>
              <a:t>kept secretly</a:t>
            </a:r>
            <a:r>
              <a:rPr lang="en-US" sz="1800" dirty="0" smtClean="0"/>
              <a:t>.</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smtClean="0"/>
              <a:t>Research </a:t>
            </a:r>
            <a:r>
              <a:rPr lang="en-US" sz="1800" dirty="0"/>
              <a:t>papers </a:t>
            </a:r>
            <a:r>
              <a:rPr lang="en-US" sz="1800" dirty="0" smtClean="0"/>
              <a:t>are usually </a:t>
            </a:r>
            <a:r>
              <a:rPr lang="en-US" sz="1800" b="1" dirty="0">
                <a:solidFill>
                  <a:srgbClr val="0070C0"/>
                </a:solidFill>
              </a:rPr>
              <a:t>proof of concepts</a:t>
            </a:r>
            <a:r>
              <a:rPr lang="en-US" sz="1800" dirty="0" smtClean="0"/>
              <a:t>.</a:t>
            </a:r>
            <a:endParaRPr lang="en-US" sz="1800" dirty="0"/>
          </a:p>
        </p:txBody>
      </p:sp>
      <p:sp>
        <p:nvSpPr>
          <p:cNvPr id="9"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dirty="0" smtClean="0"/>
              <a:t>Challenges - Secrecy  </a:t>
            </a:r>
            <a:endParaRPr lang="en-US" kern="0" dirty="0"/>
          </a:p>
        </p:txBody>
      </p:sp>
    </p:spTree>
    <p:extLst>
      <p:ext uri="{BB962C8B-B14F-4D97-AF65-F5344CB8AC3E}">
        <p14:creationId xmlns:p14="http://schemas.microsoft.com/office/powerpoint/2010/main" val="1879736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Challenges </a:t>
            </a:r>
            <a:r>
              <a:rPr lang="en-US" dirty="0"/>
              <a:t>- Psychological </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8637" y="1691258"/>
            <a:ext cx="3380848" cy="4141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Content Placeholder 1"/>
          <p:cNvSpPr txBox="1">
            <a:spLocks/>
          </p:cNvSpPr>
          <p:nvPr/>
        </p:nvSpPr>
        <p:spPr>
          <a:xfrm>
            <a:off x="395536" y="1700808"/>
            <a:ext cx="4896544" cy="30963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Mental Pressure </a:t>
            </a:r>
            <a:r>
              <a:rPr lang="en-US" sz="1800" dirty="0" smtClean="0"/>
              <a:t>: </a:t>
            </a:r>
            <a:r>
              <a:rPr lang="en-US" sz="1800" dirty="0">
                <a:latin typeface="Arial" charset="0"/>
                <a:ea typeface="ＭＳ Ｐゴシック" charset="0"/>
                <a:cs typeface="ＭＳ Ｐゴシック" charset="0"/>
              </a:rPr>
              <a:t>develop a profitable trading strategy is an </a:t>
            </a:r>
            <a:r>
              <a:rPr lang="en-US" sz="1800" b="1" dirty="0">
                <a:solidFill>
                  <a:srgbClr val="0070C0"/>
                </a:solidFill>
                <a:latin typeface="Arial" charset="0"/>
                <a:ea typeface="ＭＳ Ｐゴシック" charset="0"/>
                <a:cs typeface="ＭＳ Ｐゴシック" charset="0"/>
              </a:rPr>
              <a:t>all-or-nothing</a:t>
            </a:r>
            <a:r>
              <a:rPr lang="en-US" sz="1800" dirty="0">
                <a:latin typeface="Arial" charset="0"/>
                <a:ea typeface="ＭＳ Ｐゴシック" charset="0"/>
                <a:cs typeface="ＭＳ Ｐゴシック" charset="0"/>
              </a:rPr>
              <a:t> exercise and which create </a:t>
            </a:r>
            <a:r>
              <a:rPr lang="en-US" sz="1800" b="1" dirty="0" smtClean="0">
                <a:solidFill>
                  <a:srgbClr val="0070C0"/>
                </a:solidFill>
                <a:latin typeface="Arial" charset="0"/>
                <a:ea typeface="ＭＳ Ｐゴシック" charset="0"/>
                <a:cs typeface="ＭＳ Ｐゴシック" charset="0"/>
              </a:rPr>
              <a:t>pressure</a:t>
            </a:r>
          </a:p>
          <a:p>
            <a:pPr>
              <a:buFont typeface="Arial" panose="020B0604020202020204" pitchFamily="34" charset="0"/>
              <a:buChar char="•"/>
            </a:pPr>
            <a:endParaRPr lang="en-US" sz="1800" b="1" dirty="0">
              <a:solidFill>
                <a:srgbClr val="0070C0"/>
              </a:solidFill>
              <a:latin typeface="Arial" charset="0"/>
              <a:ea typeface="ＭＳ Ｐゴシック" charset="0"/>
              <a:cs typeface="ＭＳ Ｐゴシック" charset="0"/>
            </a:endParaRPr>
          </a:p>
          <a:p>
            <a:pPr>
              <a:buFont typeface="Arial" panose="020B0604020202020204" pitchFamily="34" charset="0"/>
              <a:buChar char="•"/>
            </a:pPr>
            <a:r>
              <a:rPr lang="en-US" sz="1800" dirty="0">
                <a:latin typeface="Arial" charset="0"/>
                <a:ea typeface="ＭＳ Ｐゴシック" charset="0"/>
                <a:cs typeface="ＭＳ Ｐゴシック" charset="0"/>
              </a:rPr>
              <a:t>When trading full-time, </a:t>
            </a:r>
            <a:r>
              <a:rPr lang="en-US" sz="1800" dirty="0" smtClean="0">
                <a:latin typeface="Arial" charset="0"/>
                <a:ea typeface="ＭＳ Ｐゴシック" charset="0"/>
                <a:cs typeface="ＭＳ Ｐゴシック" charset="0"/>
              </a:rPr>
              <a:t>we </a:t>
            </a:r>
            <a:r>
              <a:rPr lang="en-US" sz="1800" b="1" dirty="0" smtClean="0">
                <a:solidFill>
                  <a:srgbClr val="0070C0"/>
                </a:solidFill>
                <a:latin typeface="Arial" charset="0"/>
                <a:ea typeface="ＭＳ Ｐゴシック" charset="0"/>
                <a:cs typeface="ＭＳ Ｐゴシック" charset="0"/>
              </a:rPr>
              <a:t>rush</a:t>
            </a:r>
            <a:r>
              <a:rPr lang="en-US" sz="1800" dirty="0" smtClean="0">
                <a:solidFill>
                  <a:srgbClr val="0070C0"/>
                </a:solidFill>
                <a:latin typeface="Arial" charset="0"/>
                <a:ea typeface="ＭＳ Ｐゴシック" charset="0"/>
                <a:cs typeface="ＭＳ Ｐゴシック" charset="0"/>
              </a:rPr>
              <a:t> </a:t>
            </a:r>
            <a:r>
              <a:rPr lang="en-US" sz="1800" dirty="0">
                <a:latin typeface="Arial" charset="0"/>
                <a:ea typeface="ＭＳ Ｐゴシック" charset="0"/>
                <a:cs typeface="ＭＳ Ｐゴシック" charset="0"/>
              </a:rPr>
              <a:t>to have actions </a:t>
            </a:r>
            <a:r>
              <a:rPr lang="en-US" sz="1800" dirty="0" smtClean="0">
                <a:latin typeface="Arial" charset="0"/>
                <a:ea typeface="ＭＳ Ｐゴシック" charset="0"/>
                <a:cs typeface="ＭＳ Ｐゴシック" charset="0"/>
              </a:rPr>
              <a:t>in the market and </a:t>
            </a:r>
            <a:r>
              <a:rPr lang="en-US" sz="1800" dirty="0">
                <a:latin typeface="Arial" charset="0"/>
                <a:ea typeface="ＭＳ Ｐゴシック" charset="0"/>
                <a:cs typeface="ＭＳ Ｐゴシック" charset="0"/>
              </a:rPr>
              <a:t>deploy </a:t>
            </a:r>
            <a:r>
              <a:rPr lang="en-US" sz="1800" dirty="0" smtClean="0">
                <a:latin typeface="Arial" charset="0"/>
                <a:ea typeface="ＭＳ Ｐゴシック" charset="0"/>
                <a:cs typeface="ＭＳ Ｐゴシック" charset="0"/>
              </a:rPr>
              <a:t>strategies that are </a:t>
            </a:r>
            <a:r>
              <a:rPr lang="en-US" sz="1800" b="1" dirty="0" smtClean="0">
                <a:solidFill>
                  <a:srgbClr val="0070C0"/>
                </a:solidFill>
                <a:latin typeface="Arial" charset="0"/>
                <a:ea typeface="ＭＳ Ｐゴシック" charset="0"/>
                <a:cs typeface="ＭＳ Ｐゴシック" charset="0"/>
              </a:rPr>
              <a:t>not fully back-tested</a:t>
            </a:r>
            <a:endParaRPr lang="en-US" sz="1800" b="1" dirty="0">
              <a:solidFill>
                <a:srgbClr val="0070C0"/>
              </a:solidFill>
              <a:latin typeface="Arial" charset="0"/>
              <a:ea typeface="ＭＳ Ｐゴシック" charset="0"/>
              <a:cs typeface="ＭＳ Ｐゴシック" charset="0"/>
            </a:endParaRPr>
          </a:p>
          <a:p>
            <a:pPr>
              <a:buFont typeface="Arial" panose="020B0604020202020204" pitchFamily="34" charset="0"/>
              <a:buChar char="•"/>
            </a:pPr>
            <a:endParaRPr lang="en-US" sz="1800" b="1" dirty="0">
              <a:solidFill>
                <a:srgbClr val="0070C0"/>
              </a:solidFill>
              <a:latin typeface="Arial" charset="0"/>
              <a:ea typeface="ＭＳ Ｐゴシック" charset="0"/>
              <a:cs typeface="ＭＳ Ｐゴシック" charset="0"/>
            </a:endParaRPr>
          </a:p>
          <a:p>
            <a:pPr>
              <a:buFont typeface="Arial" panose="020B0604020202020204" pitchFamily="34" charset="0"/>
              <a:buChar char="•"/>
            </a:pPr>
            <a:r>
              <a:rPr lang="en-US" sz="1800" dirty="0">
                <a:latin typeface="Arial" charset="0"/>
                <a:ea typeface="ＭＳ Ｐゴシック" charset="0"/>
                <a:cs typeface="ＭＳ Ｐゴシック" charset="0"/>
              </a:rPr>
              <a:t>Why doing full-time trading? Why don’t I just invest in Bitcoin, </a:t>
            </a:r>
            <a:r>
              <a:rPr lang="en-US" sz="1800" dirty="0" err="1" smtClean="0">
                <a:latin typeface="Arial" charset="0"/>
                <a:ea typeface="ＭＳ Ｐゴシック" charset="0"/>
                <a:cs typeface="ＭＳ Ｐゴシック" charset="0"/>
              </a:rPr>
              <a:t>Tencent</a:t>
            </a:r>
            <a:r>
              <a:rPr lang="en-US" sz="1800" dirty="0" smtClean="0">
                <a:latin typeface="Arial" charset="0"/>
                <a:ea typeface="ＭＳ Ｐゴシック" charset="0"/>
                <a:cs typeface="ＭＳ Ｐゴシック" charset="0"/>
              </a:rPr>
              <a:t> and </a:t>
            </a:r>
            <a:r>
              <a:rPr lang="en-US" sz="1800" dirty="0">
                <a:latin typeface="Arial" charset="0"/>
                <a:ea typeface="ＭＳ Ｐゴシック" charset="0"/>
                <a:cs typeface="ＭＳ Ｐゴシック" charset="0"/>
              </a:rPr>
              <a:t>NVIDIA </a:t>
            </a:r>
          </a:p>
          <a:p>
            <a:pPr>
              <a:buFont typeface="Arial" panose="020B0604020202020204" pitchFamily="34" charset="0"/>
              <a:buChar char="•"/>
            </a:pPr>
            <a:endParaRPr lang="en-US" sz="1800" b="1" dirty="0" smtClean="0">
              <a:solidFill>
                <a:srgbClr val="0070C0"/>
              </a:solidFill>
              <a:latin typeface="Arial" charset="0"/>
              <a:ea typeface="ＭＳ Ｐゴシック" charset="0"/>
              <a:cs typeface="ＭＳ Ｐゴシック" charset="0"/>
            </a:endParaRPr>
          </a:p>
          <a:p>
            <a:pPr>
              <a:buFont typeface="Arial" panose="020B0604020202020204" pitchFamily="34" charset="0"/>
              <a:buChar char="•"/>
            </a:pPr>
            <a:r>
              <a:rPr lang="en-US" sz="1800" dirty="0" smtClean="0"/>
              <a:t>Constantly </a:t>
            </a:r>
            <a:r>
              <a:rPr lang="en-US" sz="1800" b="1" dirty="0">
                <a:solidFill>
                  <a:srgbClr val="0070C0"/>
                </a:solidFill>
                <a:latin typeface="Arial" charset="0"/>
                <a:ea typeface="ＭＳ Ｐゴシック" charset="0"/>
                <a:cs typeface="ＭＳ Ｐゴシック" charset="0"/>
              </a:rPr>
              <a:t>question the meaning</a:t>
            </a:r>
            <a:r>
              <a:rPr lang="en-US" sz="1800" dirty="0" smtClean="0"/>
              <a:t> of our work as we’re </a:t>
            </a:r>
            <a:r>
              <a:rPr lang="en-US" sz="1800" b="1" dirty="0">
                <a:solidFill>
                  <a:srgbClr val="0070C0"/>
                </a:solidFill>
                <a:latin typeface="Arial" charset="0"/>
                <a:ea typeface="ＭＳ Ｐゴシック" charset="0"/>
                <a:cs typeface="ＭＳ Ｐゴシック" charset="0"/>
              </a:rPr>
              <a:t>not contributing to the society</a:t>
            </a:r>
            <a:r>
              <a:rPr lang="en-US" sz="1800" dirty="0" smtClean="0"/>
              <a:t> positively (e.g. making </a:t>
            </a:r>
            <a:r>
              <a:rPr lang="en-US" sz="1800" dirty="0"/>
              <a:t>people </a:t>
            </a:r>
            <a:r>
              <a:rPr lang="en-US" sz="1800" dirty="0" smtClean="0"/>
              <a:t>happy)</a:t>
            </a:r>
            <a:endParaRPr lang="en-US" sz="1800" dirty="0"/>
          </a:p>
          <a:p>
            <a:pPr>
              <a:buFont typeface="Arial" panose="020B0604020202020204" pitchFamily="34" charset="0"/>
              <a:buChar char="•"/>
            </a:pPr>
            <a:endParaRPr lang="en-US" sz="1800" b="1" dirty="0">
              <a:solidFill>
                <a:srgbClr val="0070C0"/>
              </a:solidFill>
              <a:latin typeface="Arial" charset="0"/>
              <a:ea typeface="ＭＳ Ｐゴシック" charset="0"/>
              <a:cs typeface="ＭＳ Ｐゴシック" charset="0"/>
            </a:endParaRPr>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smtClean="0"/>
          </a:p>
        </p:txBody>
      </p:sp>
    </p:spTree>
    <p:extLst>
      <p:ext uri="{BB962C8B-B14F-4D97-AF65-F5344CB8AC3E}">
        <p14:creationId xmlns:p14="http://schemas.microsoft.com/office/powerpoint/2010/main" val="14975788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280" y="1954560"/>
            <a:ext cx="3000375" cy="3943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err="1" smtClean="0"/>
              <a:t>AlphaGo</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endParaRPr lang="en-US" sz="1600" dirty="0" smtClean="0"/>
          </a:p>
        </p:txBody>
      </p:sp>
      <p:pic>
        <p:nvPicPr>
          <p:cNvPr id="1026" name="Picture 2" descr="alpha goçåçæå°çµ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9400" y="1988840"/>
            <a:ext cx="4998155" cy="28132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11011" y="5196118"/>
            <a:ext cx="4896544" cy="923330"/>
          </a:xfrm>
          <a:prstGeom prst="rect">
            <a:avLst/>
          </a:prstGeom>
          <a:noFill/>
        </p:spPr>
        <p:txBody>
          <a:bodyPr wrap="square" rtlCol="0">
            <a:spAutoFit/>
          </a:bodyPr>
          <a:lstStyle/>
          <a:p>
            <a:r>
              <a:rPr lang="en-US" sz="1800" dirty="0">
                <a:hlinkClick r:id="rId4"/>
              </a:rPr>
              <a:t>https://</a:t>
            </a:r>
            <a:r>
              <a:rPr lang="en-US" sz="1800" dirty="0" smtClean="0">
                <a:hlinkClick r:id="rId4"/>
              </a:rPr>
              <a:t>cs.stanford.edu/people/karpathy/convnetjs/demo/rldemo.html</a:t>
            </a:r>
            <a:endParaRPr lang="en-US" sz="1800" dirty="0" smtClean="0"/>
          </a:p>
          <a:p>
            <a:endParaRPr lang="en-US" sz="1800" dirty="0"/>
          </a:p>
        </p:txBody>
      </p:sp>
      <p:pic>
        <p:nvPicPr>
          <p:cNvPr id="4098" name="Picture 2" descr="atari breakout reinforcement learning tunneling animated gifçåçæå°çµæ"/>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684014" y="1985243"/>
            <a:ext cx="2970905" cy="38819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940152" y="5942879"/>
            <a:ext cx="2260441" cy="461665"/>
          </a:xfrm>
          <a:prstGeom prst="rect">
            <a:avLst/>
          </a:prstGeom>
          <a:noFill/>
        </p:spPr>
        <p:txBody>
          <a:bodyPr wrap="square" rtlCol="0">
            <a:spAutoFit/>
          </a:bodyPr>
          <a:lstStyle/>
          <a:p>
            <a:r>
              <a:rPr lang="en-US" dirty="0" smtClean="0">
                <a:solidFill>
                  <a:srgbClr val="00B050"/>
                </a:solidFill>
              </a:rPr>
              <a:t>Tunneling !</a:t>
            </a:r>
            <a:endParaRPr lang="en-US" dirty="0">
              <a:solidFill>
                <a:srgbClr val="00B050"/>
              </a:solidFill>
            </a:endParaRPr>
          </a:p>
        </p:txBody>
      </p:sp>
    </p:spTree>
    <p:extLst>
      <p:ext uri="{BB962C8B-B14F-4D97-AF65-F5344CB8AC3E}">
        <p14:creationId xmlns:p14="http://schemas.microsoft.com/office/powerpoint/2010/main" val="3287254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Challenges – False Belief</a:t>
            </a:r>
            <a:endParaRPr lang="en-US" dirty="0"/>
          </a:p>
        </p:txBody>
      </p:sp>
      <p:sp>
        <p:nvSpPr>
          <p:cNvPr id="9" name="Content Placeholder 1"/>
          <p:cNvSpPr txBox="1">
            <a:spLocks/>
          </p:cNvSpPr>
          <p:nvPr/>
        </p:nvSpPr>
        <p:spPr>
          <a:xfrm>
            <a:off x="395536" y="1700808"/>
            <a:ext cx="8640960"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Maslow’s Hammer</a:t>
            </a:r>
            <a:r>
              <a:rPr lang="en-US" sz="1800" dirty="0" smtClean="0"/>
              <a:t>: </a:t>
            </a:r>
            <a:r>
              <a:rPr lang="en-US" sz="1800" dirty="0" smtClean="0">
                <a:latin typeface="Arial" charset="0"/>
                <a:ea typeface="ＭＳ Ｐゴシック" charset="0"/>
                <a:cs typeface="ＭＳ Ｐゴシック" charset="0"/>
              </a:rPr>
              <a:t>Deep Learning is cool and let’s just apply it to trading</a:t>
            </a:r>
            <a:endParaRPr lang="en-US" sz="1800" b="1" dirty="0">
              <a:solidFill>
                <a:srgbClr val="0070C0"/>
              </a:solidFill>
              <a:latin typeface="Arial" charset="0"/>
              <a:ea typeface="ＭＳ Ｐゴシック" charset="0"/>
              <a:cs typeface="ＭＳ Ｐゴシック" charset="0"/>
            </a:endParaRPr>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smtClean="0"/>
          </a:p>
        </p:txBody>
      </p:sp>
      <p:pic>
        <p:nvPicPr>
          <p:cNvPr id="6146"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6272" y="2206724"/>
            <a:ext cx="5334000" cy="3238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267744" y="5478323"/>
            <a:ext cx="4464496" cy="830997"/>
          </a:xfrm>
          <a:prstGeom prst="rect">
            <a:avLst/>
          </a:prstGeom>
          <a:noFill/>
        </p:spPr>
        <p:txBody>
          <a:bodyPr wrap="square" rtlCol="0">
            <a:spAutoFit/>
          </a:bodyPr>
          <a:lstStyle/>
          <a:p>
            <a:r>
              <a:rPr lang="en-US" sz="1600" dirty="0"/>
              <a:t>Machine learning </a:t>
            </a:r>
            <a:r>
              <a:rPr lang="zh-TW" altLang="en-US" sz="1600" dirty="0"/>
              <a:t>醒</a:t>
            </a:r>
            <a:r>
              <a:rPr lang="en-US" altLang="zh-TW" sz="1600" dirty="0"/>
              <a:t>, </a:t>
            </a:r>
            <a:r>
              <a:rPr lang="en-US" sz="1600" dirty="0"/>
              <a:t>Machine learning </a:t>
            </a:r>
            <a:r>
              <a:rPr lang="zh-TW" altLang="en-US" sz="1600" dirty="0"/>
              <a:t>好</a:t>
            </a:r>
            <a:r>
              <a:rPr lang="zh-TW" altLang="en-US" sz="1600" dirty="0" smtClean="0"/>
              <a:t>勁</a:t>
            </a:r>
            <a:r>
              <a:rPr lang="en-US" altLang="zh-TW" sz="1600" dirty="0" smtClean="0"/>
              <a:t/>
            </a:r>
            <a:br>
              <a:rPr lang="en-US" altLang="zh-TW" sz="1600" dirty="0" smtClean="0"/>
            </a:br>
            <a:r>
              <a:rPr lang="zh-TW" altLang="en-US" sz="1600" dirty="0" smtClean="0"/>
              <a:t>佢</a:t>
            </a:r>
            <a:r>
              <a:rPr lang="zh-TW" altLang="en-US" sz="1600" dirty="0"/>
              <a:t>用</a:t>
            </a:r>
            <a:r>
              <a:rPr lang="en-US" sz="1600" dirty="0"/>
              <a:t>deep learning, deep </a:t>
            </a:r>
            <a:r>
              <a:rPr lang="en-US" sz="1600" dirty="0" smtClean="0"/>
              <a:t>learning</a:t>
            </a:r>
            <a:br>
              <a:rPr lang="en-US" sz="1600" dirty="0" smtClean="0"/>
            </a:br>
            <a:r>
              <a:rPr lang="zh-TW" altLang="en-US" sz="1600" dirty="0" smtClean="0"/>
              <a:t>我</a:t>
            </a:r>
            <a:r>
              <a:rPr lang="zh-TW" altLang="en-US" sz="1600" dirty="0"/>
              <a:t>用 </a:t>
            </a:r>
            <a:r>
              <a:rPr lang="en-US" sz="1600" dirty="0"/>
              <a:t>Alpha </a:t>
            </a:r>
            <a:r>
              <a:rPr lang="en-US" sz="1600" dirty="0" smtClean="0"/>
              <a:t>Go, go </a:t>
            </a:r>
            <a:r>
              <a:rPr lang="en-US" sz="1600" dirty="0" err="1"/>
              <a:t>go</a:t>
            </a:r>
            <a:r>
              <a:rPr lang="en-US" sz="1600" dirty="0"/>
              <a:t> </a:t>
            </a:r>
            <a:r>
              <a:rPr lang="en-US" sz="1600" dirty="0" err="1" smtClean="0"/>
              <a:t>go</a:t>
            </a:r>
            <a:r>
              <a:rPr lang="en-US" sz="1600" dirty="0" smtClean="0"/>
              <a:t>…</a:t>
            </a:r>
            <a:endParaRPr lang="en-US" sz="1600" dirty="0"/>
          </a:p>
        </p:txBody>
      </p:sp>
    </p:spTree>
    <p:extLst>
      <p:ext uri="{BB962C8B-B14F-4D97-AF65-F5344CB8AC3E}">
        <p14:creationId xmlns:p14="http://schemas.microsoft.com/office/powerpoint/2010/main" val="1268762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Challenges - Summary</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708920"/>
            <a:ext cx="5768163" cy="32476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403648" y="1700808"/>
            <a:ext cx="5832648" cy="707886"/>
          </a:xfrm>
          <a:prstGeom prst="rect">
            <a:avLst/>
          </a:prstGeom>
          <a:noFill/>
        </p:spPr>
        <p:txBody>
          <a:bodyPr wrap="square" rtlCol="0">
            <a:spAutoFit/>
          </a:bodyPr>
          <a:lstStyle/>
          <a:p>
            <a:r>
              <a:rPr lang="en-US" sz="2000" dirty="0" smtClean="0"/>
              <a:t>Thought AI is </a:t>
            </a:r>
            <a:r>
              <a:rPr lang="en-US" sz="2000" b="1" dirty="0" smtClean="0">
                <a:solidFill>
                  <a:srgbClr val="0070C0"/>
                </a:solidFill>
              </a:rPr>
              <a:t>Modem Alchemy (</a:t>
            </a:r>
            <a:r>
              <a:rPr lang="zh-TW" altLang="en-US" sz="2000" b="1" dirty="0" smtClean="0">
                <a:solidFill>
                  <a:srgbClr val="0070C0"/>
                </a:solidFill>
              </a:rPr>
              <a:t>煉金術</a:t>
            </a:r>
            <a:r>
              <a:rPr lang="en-US" altLang="zh-TW" sz="2000" b="1" dirty="0" smtClean="0">
                <a:solidFill>
                  <a:srgbClr val="0070C0"/>
                </a:solidFill>
              </a:rPr>
              <a:t>)</a:t>
            </a:r>
            <a:r>
              <a:rPr lang="en-US" sz="2000" b="1" dirty="0" smtClean="0">
                <a:solidFill>
                  <a:srgbClr val="0070C0"/>
                </a:solidFill>
              </a:rPr>
              <a:t>, put something (data) there </a:t>
            </a:r>
            <a:r>
              <a:rPr lang="en-US" sz="2000" dirty="0"/>
              <a:t>and </a:t>
            </a:r>
            <a:r>
              <a:rPr lang="en-US" sz="2000" dirty="0" smtClean="0"/>
              <a:t>then </a:t>
            </a:r>
            <a:r>
              <a:rPr lang="en-US" sz="2000" b="1" dirty="0" smtClean="0">
                <a:solidFill>
                  <a:srgbClr val="0070C0"/>
                </a:solidFill>
              </a:rPr>
              <a:t>pray </a:t>
            </a:r>
            <a:r>
              <a:rPr lang="en-US" sz="2000" b="1" dirty="0">
                <a:solidFill>
                  <a:srgbClr val="0070C0"/>
                </a:solidFill>
              </a:rPr>
              <a:t>it </a:t>
            </a:r>
            <a:r>
              <a:rPr lang="en-US" sz="2000" b="1" dirty="0" smtClean="0">
                <a:solidFill>
                  <a:srgbClr val="0070C0"/>
                </a:solidFill>
              </a:rPr>
              <a:t>works. </a:t>
            </a:r>
            <a:endParaRPr lang="en-US" sz="2000" dirty="0"/>
          </a:p>
        </p:txBody>
      </p:sp>
    </p:spTree>
    <p:extLst>
      <p:ext uri="{BB962C8B-B14F-4D97-AF65-F5344CB8AC3E}">
        <p14:creationId xmlns:p14="http://schemas.microsoft.com/office/powerpoint/2010/main" val="13930878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Thoughts and </a:t>
            </a:r>
            <a:r>
              <a:rPr lang="en-US" dirty="0" smtClean="0"/>
              <a:t>Discussions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Regime </a:t>
            </a:r>
            <a:r>
              <a:rPr lang="en-US" sz="1800" b="1" dirty="0"/>
              <a:t>Shifting</a:t>
            </a:r>
            <a:r>
              <a:rPr lang="en-US" sz="1800" dirty="0"/>
              <a:t>: are </a:t>
            </a:r>
            <a:r>
              <a:rPr lang="en-US" sz="1800" dirty="0" smtClean="0"/>
              <a:t>trends/patterns </a:t>
            </a:r>
            <a:r>
              <a:rPr lang="en-US" sz="1800" b="1" dirty="0">
                <a:solidFill>
                  <a:srgbClr val="0070C0"/>
                </a:solidFill>
              </a:rPr>
              <a:t>stationary</a:t>
            </a:r>
            <a:r>
              <a:rPr lang="en-US" sz="1800" dirty="0"/>
              <a:t> and bound to be </a:t>
            </a:r>
            <a:r>
              <a:rPr lang="en-US" sz="1800" b="1" dirty="0">
                <a:solidFill>
                  <a:srgbClr val="0070C0"/>
                </a:solidFill>
              </a:rPr>
              <a:t>repeating</a:t>
            </a:r>
            <a:r>
              <a:rPr lang="en-US" sz="1800" dirty="0"/>
              <a:t>?</a:t>
            </a:r>
          </a:p>
          <a:p>
            <a:pPr>
              <a:buFont typeface="Arial" panose="020B0604020202020204" pitchFamily="34" charset="0"/>
              <a:buChar char="•"/>
            </a:pPr>
            <a:endParaRPr lang="en-US" sz="1800" dirty="0"/>
          </a:p>
        </p:txBody>
      </p:sp>
      <p:pic>
        <p:nvPicPr>
          <p:cNvPr id="1026" name="Picture 2" descr="ç¾å®¶æ¨è¨é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l="10736" t="3419" r="10309" b="3247"/>
          <a:stretch/>
        </p:blipFill>
        <p:spPr bwMode="auto">
          <a:xfrm>
            <a:off x="5868144" y="2195500"/>
            <a:ext cx="2341855" cy="36911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ic bo recordçåçæå°çµ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7442" y="2492896"/>
            <a:ext cx="4591214" cy="216644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79512" y="5085184"/>
            <a:ext cx="5613460" cy="369332"/>
          </a:xfrm>
          <a:prstGeom prst="rect">
            <a:avLst/>
          </a:prstGeom>
          <a:noFill/>
        </p:spPr>
        <p:txBody>
          <a:bodyPr wrap="none" rtlCol="0">
            <a:spAutoFit/>
          </a:bodyPr>
          <a:lstStyle/>
          <a:p>
            <a:r>
              <a:rPr lang="en-US" sz="1800" dirty="0" smtClean="0"/>
              <a:t>Trending following (momentum) vs (Mean) Reversion</a:t>
            </a:r>
            <a:endParaRPr lang="en-US" sz="1800" dirty="0"/>
          </a:p>
        </p:txBody>
      </p:sp>
    </p:spTree>
    <p:extLst>
      <p:ext uri="{BB962C8B-B14F-4D97-AF65-F5344CB8AC3E}">
        <p14:creationId xmlns:p14="http://schemas.microsoft.com/office/powerpoint/2010/main" val="324452375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smtClean="0"/>
              <a:t>Expert </a:t>
            </a:r>
            <a:r>
              <a:rPr lang="en-US" dirty="0"/>
              <a:t>Thoughts on Algo Trading and AI</a:t>
            </a:r>
          </a:p>
        </p:txBody>
      </p:sp>
      <p:sp>
        <p:nvSpPr>
          <p:cNvPr id="7" name="Content Placeholder 1"/>
          <p:cNvSpPr txBox="1">
            <a:spLocks/>
          </p:cNvSpPr>
          <p:nvPr/>
        </p:nvSpPr>
        <p:spPr>
          <a:xfrm>
            <a:off x="395536" y="1700808"/>
            <a:ext cx="525658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400" b="1" u="sng" dirty="0" smtClean="0"/>
              <a:t>Deep Learning with Python book p.224</a:t>
            </a:r>
          </a:p>
          <a:p>
            <a:pPr marL="285750" indent="-285750">
              <a:buFont typeface="Arial" panose="020B0604020202020204" pitchFamily="34" charset="0"/>
              <a:buChar char="•"/>
            </a:pPr>
            <a:r>
              <a:rPr lang="en-US" sz="1400" dirty="0" smtClean="0"/>
              <a:t>Markets </a:t>
            </a:r>
            <a:r>
              <a:rPr lang="en-US" sz="1400" dirty="0"/>
              <a:t>and Machine </a:t>
            </a:r>
            <a:r>
              <a:rPr lang="en-US" sz="1400" dirty="0" smtClean="0"/>
              <a:t>Learning</a:t>
            </a:r>
          </a:p>
          <a:p>
            <a:pPr marL="0" indent="0"/>
            <a:endParaRPr lang="en-US" sz="1400" dirty="0" smtClean="0"/>
          </a:p>
          <a:p>
            <a:pPr marL="0" indent="0"/>
            <a:r>
              <a:rPr lang="en-US" sz="1400" dirty="0" smtClean="0"/>
              <a:t>Some </a:t>
            </a:r>
            <a:r>
              <a:rPr lang="en-US" sz="1400" dirty="0"/>
              <a:t>readers are bound to want to take the </a:t>
            </a:r>
            <a:r>
              <a:rPr lang="en-US" sz="1400" dirty="0" smtClean="0"/>
              <a:t>techniques </a:t>
            </a:r>
            <a:r>
              <a:rPr lang="en-US" sz="1400" dirty="0"/>
              <a:t>we’ve introduced here </a:t>
            </a:r>
            <a:r>
              <a:rPr lang="en-US" sz="1400" dirty="0" smtClean="0"/>
              <a:t>and try </a:t>
            </a:r>
            <a:r>
              <a:rPr lang="en-US" sz="1400" dirty="0"/>
              <a:t>them on the problem of forecasting the future price of securities on the stock </a:t>
            </a:r>
            <a:r>
              <a:rPr lang="en-US" sz="1400" dirty="0" smtClean="0"/>
              <a:t>market (or </a:t>
            </a:r>
            <a:r>
              <a:rPr lang="en-US" sz="1400" dirty="0"/>
              <a:t>currency exchange rates, and so on). </a:t>
            </a:r>
            <a:r>
              <a:rPr lang="en-US" sz="1400" b="1" dirty="0">
                <a:solidFill>
                  <a:srgbClr val="0070C0"/>
                </a:solidFill>
              </a:rPr>
              <a:t>Markets have </a:t>
            </a:r>
            <a:r>
              <a:rPr lang="en-US" sz="1400" b="1" i="1" dirty="0">
                <a:solidFill>
                  <a:srgbClr val="0070C0"/>
                </a:solidFill>
              </a:rPr>
              <a:t>very </a:t>
            </a:r>
            <a:r>
              <a:rPr lang="en-US" sz="1400" b="1" i="1" u="sng" dirty="0">
                <a:solidFill>
                  <a:srgbClr val="0070C0"/>
                </a:solidFill>
              </a:rPr>
              <a:t>different </a:t>
            </a:r>
            <a:r>
              <a:rPr lang="en-US" sz="1400" b="1" i="1" u="sng" dirty="0" smtClean="0">
                <a:solidFill>
                  <a:srgbClr val="0070C0"/>
                </a:solidFill>
              </a:rPr>
              <a:t>statistical characteristics</a:t>
            </a:r>
            <a:r>
              <a:rPr lang="en-US" sz="1400" b="1" i="1" dirty="0" smtClean="0">
                <a:solidFill>
                  <a:srgbClr val="0070C0"/>
                </a:solidFill>
              </a:rPr>
              <a:t> </a:t>
            </a:r>
            <a:r>
              <a:rPr lang="en-US" sz="1400" b="1" dirty="0">
                <a:solidFill>
                  <a:srgbClr val="0070C0"/>
                </a:solidFill>
              </a:rPr>
              <a:t>than natural phenomena such as weather patterns</a:t>
            </a:r>
            <a:r>
              <a:rPr lang="en-US" sz="1400" dirty="0"/>
              <a:t>. Trying to </a:t>
            </a:r>
            <a:r>
              <a:rPr lang="en-US" sz="1400" b="1" dirty="0" smtClean="0">
                <a:solidFill>
                  <a:srgbClr val="0070C0"/>
                </a:solidFill>
              </a:rPr>
              <a:t>use machine </a:t>
            </a:r>
            <a:r>
              <a:rPr lang="en-US" sz="1400" b="1" dirty="0">
                <a:solidFill>
                  <a:srgbClr val="0070C0"/>
                </a:solidFill>
              </a:rPr>
              <a:t>learning to beat markets, when you only </a:t>
            </a:r>
            <a:r>
              <a:rPr lang="en-US" sz="1400" b="1" dirty="0" smtClean="0">
                <a:solidFill>
                  <a:srgbClr val="0070C0"/>
                </a:solidFill>
              </a:rPr>
              <a:t>have </a:t>
            </a:r>
            <a:r>
              <a:rPr lang="en-US" sz="1400" b="1" dirty="0">
                <a:solidFill>
                  <a:srgbClr val="0070C0"/>
                </a:solidFill>
              </a:rPr>
              <a:t>access to </a:t>
            </a:r>
            <a:r>
              <a:rPr lang="en-US" sz="1400" b="1" i="1" u="sng" dirty="0">
                <a:solidFill>
                  <a:srgbClr val="0070C0"/>
                </a:solidFill>
              </a:rPr>
              <a:t>publicly </a:t>
            </a:r>
            <a:r>
              <a:rPr lang="en-US" sz="1400" b="1" i="1" u="sng" dirty="0" smtClean="0">
                <a:solidFill>
                  <a:srgbClr val="0070C0"/>
                </a:solidFill>
              </a:rPr>
              <a:t>available data</a:t>
            </a:r>
            <a:r>
              <a:rPr lang="en-US" sz="1400" b="1" dirty="0">
                <a:solidFill>
                  <a:srgbClr val="0070C0"/>
                </a:solidFill>
              </a:rPr>
              <a:t>, is a difficult endeavor</a:t>
            </a:r>
            <a:r>
              <a:rPr lang="en-US" sz="1400" dirty="0"/>
              <a:t>, and you’re likely to waste your time and resources </a:t>
            </a:r>
            <a:r>
              <a:rPr lang="en-US" sz="1400" dirty="0" smtClean="0"/>
              <a:t>with nothing </a:t>
            </a:r>
            <a:r>
              <a:rPr lang="en-US" sz="1400" dirty="0"/>
              <a:t>to show for it.</a:t>
            </a:r>
          </a:p>
          <a:p>
            <a:pPr marL="0" indent="0"/>
            <a:endParaRPr lang="en-US" sz="1400" dirty="0" smtClean="0"/>
          </a:p>
          <a:p>
            <a:pPr marL="0" indent="0"/>
            <a:r>
              <a:rPr lang="en-US" sz="1400" dirty="0" smtClean="0"/>
              <a:t>Always </a:t>
            </a:r>
            <a:r>
              <a:rPr lang="en-US" sz="1400" dirty="0"/>
              <a:t>remember that when it comes to markets, </a:t>
            </a:r>
            <a:r>
              <a:rPr lang="en-US" sz="1400" b="1" dirty="0">
                <a:solidFill>
                  <a:srgbClr val="0070C0"/>
                </a:solidFill>
              </a:rPr>
              <a:t>past performance is not a good predictor of future </a:t>
            </a:r>
            <a:r>
              <a:rPr lang="en-US" sz="1400" b="1" dirty="0" smtClean="0">
                <a:solidFill>
                  <a:srgbClr val="0070C0"/>
                </a:solidFill>
              </a:rPr>
              <a:t>returns </a:t>
            </a:r>
            <a:r>
              <a:rPr lang="en-US" sz="1400" dirty="0" smtClean="0"/>
              <a:t>—</a:t>
            </a:r>
            <a:r>
              <a:rPr lang="en-US" sz="1400" b="1" i="1" u="sng" dirty="0">
                <a:solidFill>
                  <a:srgbClr val="0070C0"/>
                </a:solidFill>
              </a:rPr>
              <a:t>looking in the rear-view mirror is a bad way to </a:t>
            </a:r>
            <a:r>
              <a:rPr lang="en-US" sz="1400" b="1" i="1" u="sng" dirty="0" smtClean="0">
                <a:solidFill>
                  <a:srgbClr val="0070C0"/>
                </a:solidFill>
              </a:rPr>
              <a:t>drive</a:t>
            </a:r>
            <a:r>
              <a:rPr lang="en-US" sz="1400" dirty="0" smtClean="0"/>
              <a:t>. Machine </a:t>
            </a:r>
            <a:r>
              <a:rPr lang="en-US" sz="1400" dirty="0"/>
              <a:t>learning, on the other hand, is </a:t>
            </a:r>
            <a:r>
              <a:rPr lang="en-US" sz="1400" b="1" dirty="0">
                <a:solidFill>
                  <a:srgbClr val="0070C0"/>
                </a:solidFill>
              </a:rPr>
              <a:t>applicable to datasets where the past </a:t>
            </a:r>
            <a:r>
              <a:rPr lang="en-US" sz="1400" b="1" i="1" dirty="0">
                <a:solidFill>
                  <a:srgbClr val="0070C0"/>
                </a:solidFill>
              </a:rPr>
              <a:t>is </a:t>
            </a:r>
            <a:r>
              <a:rPr lang="en-US" sz="1400" b="1" dirty="0" smtClean="0">
                <a:solidFill>
                  <a:srgbClr val="0070C0"/>
                </a:solidFill>
              </a:rPr>
              <a:t>a good </a:t>
            </a:r>
            <a:r>
              <a:rPr lang="en-US" sz="1400" b="1" dirty="0">
                <a:solidFill>
                  <a:srgbClr val="0070C0"/>
                </a:solidFill>
              </a:rPr>
              <a:t>predictor of the future</a:t>
            </a:r>
            <a:r>
              <a:rPr lang="en-US" sz="1400" dirty="0"/>
              <a:t>.</a:t>
            </a:r>
          </a:p>
          <a:p>
            <a:pPr marL="0" indent="0"/>
            <a:endParaRPr lang="en-US" sz="1600" dirty="0" smtClean="0"/>
          </a:p>
          <a:p>
            <a:pPr marL="0" indent="0"/>
            <a:endParaRPr lang="en-US" sz="1600" dirty="0"/>
          </a:p>
        </p:txBody>
      </p:sp>
      <p:pic>
        <p:nvPicPr>
          <p:cNvPr id="3074" name="Picture 2" descr="deep learning with python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0152" y="1988840"/>
            <a:ext cx="3049398" cy="3824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49788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My Thoughts on Algo Trading and AI</a:t>
            </a:r>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5932" y="2976289"/>
            <a:ext cx="4389218" cy="2468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042530" y="5589240"/>
            <a:ext cx="4424609" cy="707886"/>
          </a:xfrm>
          <a:prstGeom prst="rect">
            <a:avLst/>
          </a:prstGeom>
          <a:noFill/>
        </p:spPr>
        <p:txBody>
          <a:bodyPr wrap="none" rtlCol="0">
            <a:spAutoFit/>
          </a:bodyPr>
          <a:lstStyle/>
          <a:p>
            <a:r>
              <a:rPr lang="en-US" altLang="zh-TW" sz="2000" dirty="0" smtClean="0"/>
              <a:t>AI, </a:t>
            </a:r>
            <a:r>
              <a:rPr lang="zh-TW" altLang="en-US" sz="2000" dirty="0" smtClean="0"/>
              <a:t>我</a:t>
            </a:r>
            <a:r>
              <a:rPr lang="zh-TW" altLang="en-US" sz="2000" dirty="0"/>
              <a:t>不想努力</a:t>
            </a:r>
            <a:r>
              <a:rPr lang="zh-TW" altLang="en-US" sz="2000" dirty="0" smtClean="0"/>
              <a:t>了</a:t>
            </a:r>
            <a:endParaRPr lang="en-US" altLang="zh-TW" sz="2000" dirty="0" smtClean="0"/>
          </a:p>
          <a:p>
            <a:r>
              <a:rPr lang="en-US" sz="2000" dirty="0" smtClean="0"/>
              <a:t>AI, I don’t want to work hard anymore</a:t>
            </a:r>
            <a:endParaRPr lang="en-US" sz="2000" dirty="0"/>
          </a:p>
        </p:txBody>
      </p:sp>
      <p:sp>
        <p:nvSpPr>
          <p:cNvPr id="8" name="Content Placeholder 1"/>
          <p:cNvSpPr txBox="1">
            <a:spLocks/>
          </p:cNvSpPr>
          <p:nvPr/>
        </p:nvSpPr>
        <p:spPr>
          <a:xfrm>
            <a:off x="395536" y="1700808"/>
            <a:ext cx="7704856" cy="10801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solidFill>
                  <a:srgbClr val="0070C0"/>
                </a:solidFill>
              </a:rPr>
              <a:t>Wrongly believe</a:t>
            </a:r>
            <a:r>
              <a:rPr lang="en-US" sz="1800" dirty="0" smtClean="0"/>
              <a:t> AI and trading will </a:t>
            </a:r>
            <a:r>
              <a:rPr lang="en-US" sz="1800" b="1" dirty="0">
                <a:solidFill>
                  <a:srgbClr val="0070C0"/>
                </a:solidFill>
              </a:rPr>
              <a:t>make a lot of money easily</a:t>
            </a:r>
          </a:p>
          <a:p>
            <a:pPr>
              <a:buFont typeface="Arial" panose="020B0604020202020204" pitchFamily="34" charset="0"/>
              <a:buChar char="•"/>
            </a:pPr>
            <a:r>
              <a:rPr lang="en-US" sz="1800" dirty="0" smtClean="0"/>
              <a:t>Trading requires right </a:t>
            </a:r>
            <a:r>
              <a:rPr lang="en-US" sz="1800" dirty="0"/>
              <a:t>features </a:t>
            </a:r>
            <a:r>
              <a:rPr lang="en-US" sz="1800" dirty="0" smtClean="0"/>
              <a:t>(</a:t>
            </a:r>
            <a:r>
              <a:rPr lang="en-US" sz="1800" b="1" dirty="0">
                <a:solidFill>
                  <a:srgbClr val="0070C0"/>
                </a:solidFill>
              </a:rPr>
              <a:t>domain </a:t>
            </a:r>
            <a:r>
              <a:rPr lang="en-US" sz="1800" b="1" dirty="0" smtClean="0">
                <a:solidFill>
                  <a:srgbClr val="0070C0"/>
                </a:solidFill>
              </a:rPr>
              <a:t>knowledge </a:t>
            </a:r>
            <a:r>
              <a:rPr lang="en-US" sz="1800" b="1" dirty="0">
                <a:solidFill>
                  <a:srgbClr val="0070C0"/>
                </a:solidFill>
              </a:rPr>
              <a:t>and insights</a:t>
            </a:r>
            <a:r>
              <a:rPr lang="en-US" sz="1800" dirty="0" smtClean="0"/>
              <a:t>)</a:t>
            </a:r>
          </a:p>
          <a:p>
            <a:pPr>
              <a:buFont typeface="Arial" panose="020B0604020202020204" pitchFamily="34" charset="0"/>
              <a:buChar char="•"/>
            </a:pPr>
            <a:r>
              <a:rPr lang="en-US" sz="1800" dirty="0" smtClean="0"/>
              <a:t>Pure AI and data-driven </a:t>
            </a:r>
            <a:r>
              <a:rPr lang="en-US" sz="1800" dirty="0" err="1" smtClean="0"/>
              <a:t>Algos</a:t>
            </a:r>
            <a:r>
              <a:rPr lang="en-US" sz="1800" dirty="0" smtClean="0"/>
              <a:t> trading will </a:t>
            </a:r>
            <a:r>
              <a:rPr lang="en-US" sz="1800" dirty="0"/>
              <a:t>be </a:t>
            </a:r>
            <a:r>
              <a:rPr lang="en-US" sz="1800" b="1" dirty="0" smtClean="0">
                <a:solidFill>
                  <a:srgbClr val="0070C0"/>
                </a:solidFill>
              </a:rPr>
              <a:t>hard!</a:t>
            </a:r>
            <a:endParaRPr lang="en-US" sz="1800" b="1" dirty="0">
              <a:solidFill>
                <a:srgbClr val="0070C0"/>
              </a:solidFill>
            </a:endParaRPr>
          </a:p>
          <a:p>
            <a:endParaRPr lang="en-US" sz="1800" dirty="0" smtClean="0"/>
          </a:p>
        </p:txBody>
      </p:sp>
    </p:spTree>
    <p:extLst>
      <p:ext uri="{BB962C8B-B14F-4D97-AF65-F5344CB8AC3E}">
        <p14:creationId xmlns:p14="http://schemas.microsoft.com/office/powerpoint/2010/main" val="135304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My Thoughts on Algo Trading and AI</a:t>
            </a:r>
          </a:p>
        </p:txBody>
      </p:sp>
      <p:sp>
        <p:nvSpPr>
          <p:cNvPr id="8" name="Content Placeholder 1"/>
          <p:cNvSpPr txBox="1">
            <a:spLocks/>
          </p:cNvSpPr>
          <p:nvPr/>
        </p:nvSpPr>
        <p:spPr>
          <a:xfrm>
            <a:off x="395536" y="1772816"/>
            <a:ext cx="3744416" cy="41764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solidFill>
                  <a:srgbClr val="0070C0"/>
                </a:solidFill>
              </a:rPr>
              <a:t>Wrongly believe </a:t>
            </a:r>
            <a:r>
              <a:rPr lang="en-US" sz="1800" dirty="0" smtClean="0"/>
              <a:t>you </a:t>
            </a:r>
            <a:r>
              <a:rPr lang="en-US" sz="1800" b="1" dirty="0" smtClean="0">
                <a:solidFill>
                  <a:srgbClr val="0070C0"/>
                </a:solidFill>
              </a:rPr>
              <a:t>only need one trading strategy </a:t>
            </a:r>
            <a:r>
              <a:rPr lang="en-US" sz="1800" dirty="0" smtClean="0"/>
              <a:t>that can consistently predict stocks (or any asset) going up/down correctly and then make a lot of money</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There are </a:t>
            </a:r>
            <a:r>
              <a:rPr lang="en-US" sz="1800" b="1" dirty="0" smtClean="0">
                <a:solidFill>
                  <a:srgbClr val="0070C0"/>
                </a:solidFill>
              </a:rPr>
              <a:t>many other things </a:t>
            </a:r>
            <a:r>
              <a:rPr lang="en-US" sz="1800" dirty="0" smtClean="0"/>
              <a:t>to model or predicts such as volatility, regime switching, asset correlations etc.</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Will need </a:t>
            </a:r>
            <a:r>
              <a:rPr lang="en-US" sz="1800" b="1" dirty="0" smtClean="0">
                <a:solidFill>
                  <a:srgbClr val="0070C0"/>
                </a:solidFill>
              </a:rPr>
              <a:t>a lot of research</a:t>
            </a:r>
            <a:r>
              <a:rPr lang="en-US" sz="1800" dirty="0" smtClean="0"/>
              <a:t>, back-testing, fine-tuning and risk management</a:t>
            </a:r>
          </a:p>
          <a:p>
            <a:pPr>
              <a:buFont typeface="Arial" panose="020B0604020202020204" pitchFamily="34" charset="0"/>
              <a:buChar char="•"/>
            </a:pPr>
            <a:endParaRPr lang="en-US" sz="1800" dirty="0" smtClean="0"/>
          </a:p>
          <a:p>
            <a:endParaRPr lang="en-US" sz="1800"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984" y="1844824"/>
            <a:ext cx="3686175" cy="3914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139952" y="2348880"/>
            <a:ext cx="1484702" cy="461665"/>
          </a:xfrm>
          <a:prstGeom prst="rect">
            <a:avLst/>
          </a:prstGeom>
          <a:noFill/>
        </p:spPr>
        <p:txBody>
          <a:bodyPr wrap="none" rtlCol="0">
            <a:spAutoFit/>
          </a:bodyPr>
          <a:lstStyle/>
          <a:p>
            <a:r>
              <a:rPr lang="en-US" dirty="0" smtClean="0"/>
              <a:t>Only One</a:t>
            </a:r>
            <a:endParaRPr lang="en-US" dirty="0"/>
          </a:p>
        </p:txBody>
      </p:sp>
    </p:spTree>
    <p:extLst>
      <p:ext uri="{BB962C8B-B14F-4D97-AF65-F5344CB8AC3E}">
        <p14:creationId xmlns:p14="http://schemas.microsoft.com/office/powerpoint/2010/main" val="350124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My Thoughts on Algo Trading and AI</a:t>
            </a:r>
          </a:p>
        </p:txBody>
      </p:sp>
      <p:sp>
        <p:nvSpPr>
          <p:cNvPr id="7" name="Content Placeholder 1"/>
          <p:cNvSpPr txBox="1">
            <a:spLocks/>
          </p:cNvSpPr>
          <p:nvPr/>
        </p:nvSpPr>
        <p:spPr>
          <a:xfrm>
            <a:off x="395536" y="1700808"/>
            <a:ext cx="568863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AI in trading &amp; investment are in </a:t>
            </a:r>
            <a:r>
              <a:rPr lang="en-US" sz="1800" b="1" dirty="0" smtClean="0">
                <a:solidFill>
                  <a:srgbClr val="0070C0"/>
                </a:solidFill>
              </a:rPr>
              <a:t>early stage </a:t>
            </a:r>
            <a:r>
              <a:rPr lang="en-US" sz="1800" dirty="0"/>
              <a:t>comparing to Image/Speech Recognition, Natural Language </a:t>
            </a:r>
            <a:r>
              <a:rPr lang="en-US" sz="1800" dirty="0" smtClean="0"/>
              <a:t>Processing</a:t>
            </a:r>
            <a:endParaRPr lang="en-US" sz="1800" b="1" dirty="0" smtClean="0">
              <a:solidFill>
                <a:srgbClr val="0070C0"/>
              </a:solidFill>
            </a:endParaRP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May </a:t>
            </a:r>
            <a:r>
              <a:rPr lang="en-US" sz="1800" dirty="0"/>
              <a:t>not directly used in trading strategies but used it </a:t>
            </a:r>
            <a:r>
              <a:rPr lang="en-US" sz="1800" b="1" dirty="0">
                <a:solidFill>
                  <a:srgbClr val="0070C0"/>
                </a:solidFill>
              </a:rPr>
              <a:t>processing alternative data </a:t>
            </a:r>
            <a:r>
              <a:rPr lang="en-US" sz="1800" dirty="0"/>
              <a:t>(satellite images, news </a:t>
            </a:r>
            <a:r>
              <a:rPr lang="en-US" sz="1800" dirty="0" smtClean="0"/>
              <a:t>sentiment)</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Need to define a </a:t>
            </a:r>
            <a:r>
              <a:rPr lang="en-US" sz="1800" b="1" dirty="0">
                <a:solidFill>
                  <a:srgbClr val="0070C0"/>
                </a:solidFill>
              </a:rPr>
              <a:t>workable objective </a:t>
            </a:r>
            <a:r>
              <a:rPr lang="en-US" sz="1800" dirty="0"/>
              <a:t>(not just predict price up/down). </a:t>
            </a:r>
            <a:r>
              <a:rPr lang="en-US" sz="1800" dirty="0" smtClean="0"/>
              <a:t>The objective could </a:t>
            </a:r>
            <a:r>
              <a:rPr lang="en-US" sz="1800" dirty="0"/>
              <a:t>be just a </a:t>
            </a:r>
            <a:r>
              <a:rPr lang="en-US" sz="1800" b="1" dirty="0">
                <a:solidFill>
                  <a:srgbClr val="0070C0"/>
                </a:solidFill>
              </a:rPr>
              <a:t>sub-components</a:t>
            </a:r>
            <a:r>
              <a:rPr lang="en-US" sz="1800" dirty="0"/>
              <a:t> of the </a:t>
            </a:r>
            <a:r>
              <a:rPr lang="en-US" sz="1800" dirty="0" smtClean="0"/>
              <a:t>overall strategy</a:t>
            </a:r>
            <a:r>
              <a:rPr lang="en-US" sz="1800" dirty="0"/>
              <a:t>. </a:t>
            </a:r>
            <a:r>
              <a:rPr lang="en-US" sz="1800" dirty="0" smtClean="0"/>
              <a:t>For example, it </a:t>
            </a:r>
            <a:r>
              <a:rPr lang="en-US" sz="1800" dirty="0"/>
              <a:t>can be </a:t>
            </a:r>
            <a:r>
              <a:rPr lang="en-US" sz="1800" dirty="0" smtClean="0"/>
              <a:t>the </a:t>
            </a:r>
            <a:r>
              <a:rPr lang="en-US" sz="1800" b="1" dirty="0" smtClean="0">
                <a:solidFill>
                  <a:srgbClr val="0070C0"/>
                </a:solidFill>
              </a:rPr>
              <a:t>entry/exit </a:t>
            </a:r>
            <a:r>
              <a:rPr lang="en-US" sz="1800" b="1" dirty="0">
                <a:solidFill>
                  <a:srgbClr val="0070C0"/>
                </a:solidFill>
              </a:rPr>
              <a:t>signals</a:t>
            </a:r>
            <a:r>
              <a:rPr lang="en-US" sz="1800" dirty="0"/>
              <a:t> for the alpha generating strategy</a:t>
            </a:r>
            <a:endParaRPr lang="en-US" sz="1800" dirty="0" smtClean="0"/>
          </a:p>
          <a:p>
            <a:pPr>
              <a:buFont typeface="Arial" panose="020B0604020202020204" pitchFamily="34" charset="0"/>
              <a:buChar char="•"/>
            </a:pPr>
            <a:endParaRPr lang="en-US" sz="1800" dirty="0"/>
          </a:p>
        </p:txBody>
      </p:sp>
      <p:pic>
        <p:nvPicPr>
          <p:cNvPr id="2054" name="Picture 6" descr="相關圖片"/>
          <p:cNvPicPr>
            <a:picLocks noChangeAspect="1" noChangeArrowheads="1"/>
          </p:cNvPicPr>
          <p:nvPr/>
        </p:nvPicPr>
        <p:blipFill rotWithShape="1">
          <a:blip r:embed="rId2">
            <a:extLst>
              <a:ext uri="{28A0092B-C50C-407E-A947-70E740481C1C}">
                <a14:useLocalDpi xmlns:a14="http://schemas.microsoft.com/office/drawing/2010/main" val="0"/>
              </a:ext>
            </a:extLst>
          </a:blip>
          <a:srcRect l="15956" r="15294"/>
          <a:stretch/>
        </p:blipFill>
        <p:spPr bwMode="auto">
          <a:xfrm>
            <a:off x="6300192" y="2492896"/>
            <a:ext cx="2430516"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60286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My Thoughts on Algo Trading and AI</a:t>
            </a:r>
            <a:endParaRPr lang="en-US" dirty="0"/>
          </a:p>
        </p:txBody>
      </p:sp>
      <p:sp>
        <p:nvSpPr>
          <p:cNvPr id="2" name="AutoShape 2" descr="「cooking」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cooking」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016" y="1844824"/>
            <a:ext cx="5076564" cy="33843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64382" y="5445224"/>
            <a:ext cx="4876591" cy="584775"/>
          </a:xfrm>
          <a:prstGeom prst="rect">
            <a:avLst/>
          </a:prstGeom>
          <a:noFill/>
        </p:spPr>
        <p:txBody>
          <a:bodyPr wrap="none" rtlCol="0">
            <a:spAutoFit/>
          </a:bodyPr>
          <a:lstStyle/>
          <a:p>
            <a:r>
              <a:rPr lang="en-US" sz="1600" b="1" dirty="0" smtClean="0">
                <a:solidFill>
                  <a:srgbClr val="0070C0"/>
                </a:solidFill>
              </a:rPr>
              <a:t>More Ingredients</a:t>
            </a:r>
            <a:r>
              <a:rPr lang="en-US" sz="1600" dirty="0" smtClean="0"/>
              <a:t>: Sentiments, Satellite Images..</a:t>
            </a:r>
          </a:p>
          <a:p>
            <a:r>
              <a:rPr lang="en-US" sz="1600" b="1" dirty="0" smtClean="0">
                <a:solidFill>
                  <a:srgbClr val="0070C0"/>
                </a:solidFill>
              </a:rPr>
              <a:t>Better Tools</a:t>
            </a:r>
            <a:r>
              <a:rPr lang="en-US" sz="1600" dirty="0" smtClean="0"/>
              <a:t>: NLP, Deep/</a:t>
            </a:r>
            <a:r>
              <a:rPr lang="en-US" sz="1600" dirty="0"/>
              <a:t> Reinforcement</a:t>
            </a:r>
            <a:r>
              <a:rPr lang="en-US" sz="1600" dirty="0" smtClean="0"/>
              <a:t> Learning</a:t>
            </a:r>
            <a:endParaRPr lang="en-US" sz="1600" dirty="0"/>
          </a:p>
        </p:txBody>
      </p:sp>
      <p:sp>
        <p:nvSpPr>
          <p:cNvPr id="6" name="TextBox 5"/>
          <p:cNvSpPr txBox="1"/>
          <p:nvPr/>
        </p:nvSpPr>
        <p:spPr>
          <a:xfrm>
            <a:off x="5189562" y="5446965"/>
            <a:ext cx="3774926" cy="646331"/>
          </a:xfrm>
          <a:prstGeom prst="rect">
            <a:avLst/>
          </a:prstGeom>
          <a:noFill/>
        </p:spPr>
        <p:txBody>
          <a:bodyPr wrap="square" rtlCol="0">
            <a:spAutoFit/>
          </a:bodyPr>
          <a:lstStyle/>
          <a:p>
            <a:r>
              <a:rPr lang="en-US" sz="1800" dirty="0" smtClean="0">
                <a:solidFill>
                  <a:srgbClr val="0070C0"/>
                </a:solidFill>
              </a:rPr>
              <a:t>Still needs (domain) knowledge, skills and experience</a:t>
            </a:r>
            <a:endParaRPr lang="en-US" sz="1800" dirty="0">
              <a:solidFill>
                <a:srgbClr val="0070C0"/>
              </a:solidFill>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40973" y="2574836"/>
            <a:ext cx="3346807" cy="2654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27574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38</a:t>
            </a:fld>
            <a:endParaRPr lang="en-US" sz="1400" dirty="0">
              <a:latin typeface="Arial" charset="0"/>
            </a:endParaRPr>
          </a:p>
        </p:txBody>
      </p:sp>
      <p:grpSp>
        <p:nvGrpSpPr>
          <p:cNvPr id="2" name="Group 1"/>
          <p:cNvGrpSpPr/>
          <p:nvPr/>
        </p:nvGrpSpPr>
        <p:grpSpPr>
          <a:xfrm>
            <a:off x="2699792" y="1988840"/>
            <a:ext cx="3822159" cy="3316287"/>
            <a:chOff x="2605063" y="1912913"/>
            <a:chExt cx="3822159" cy="3316287"/>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5063" y="1912913"/>
              <a:ext cx="3767137" cy="3316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627784" y="4849415"/>
              <a:ext cx="3799438" cy="307777"/>
            </a:xfrm>
            <a:prstGeom prst="rect">
              <a:avLst/>
            </a:prstGeom>
            <a:noFill/>
          </p:spPr>
          <p:txBody>
            <a:bodyPr wrap="none" rtlCol="0">
              <a:spAutoFit/>
            </a:bodyPr>
            <a:lstStyle/>
            <a:p>
              <a:r>
                <a:rPr lang="en-US" sz="1400" dirty="0" smtClean="0">
                  <a:solidFill>
                    <a:schemeClr val="bg1"/>
                  </a:solidFill>
                </a:rPr>
                <a:t>If I’m so predictable, I’m not “God of Cookery”</a:t>
              </a:r>
              <a:endParaRPr lang="en-US" sz="1400" dirty="0">
                <a:solidFill>
                  <a:schemeClr val="bg1"/>
                </a:solidFill>
              </a:endParaRPr>
            </a:p>
          </p:txBody>
        </p:sp>
      </p:grpSp>
      <p:sp>
        <p:nvSpPr>
          <p:cNvPr id="9"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smtClean="0"/>
              <a:t>My Thoughts on Algo Trading and AI</a:t>
            </a:r>
            <a:endParaRPr lang="en-US" kern="0" dirty="0"/>
          </a:p>
        </p:txBody>
      </p:sp>
      <p:sp>
        <p:nvSpPr>
          <p:cNvPr id="4" name="TextBox 3"/>
          <p:cNvSpPr txBox="1"/>
          <p:nvPr/>
        </p:nvSpPr>
        <p:spPr>
          <a:xfrm>
            <a:off x="2735583" y="5517232"/>
            <a:ext cx="2606034" cy="461665"/>
          </a:xfrm>
          <a:prstGeom prst="rect">
            <a:avLst/>
          </a:prstGeom>
          <a:noFill/>
        </p:spPr>
        <p:txBody>
          <a:bodyPr wrap="none" rtlCol="0">
            <a:spAutoFit/>
          </a:bodyPr>
          <a:lstStyle/>
          <a:p>
            <a:r>
              <a:rPr lang="en-US" dirty="0" smtClean="0"/>
              <a:t>So, it’s not easy !!</a:t>
            </a:r>
            <a:endParaRPr lang="en-US" dirty="0"/>
          </a:p>
        </p:txBody>
      </p:sp>
    </p:spTree>
    <p:extLst>
      <p:ext uri="{BB962C8B-B14F-4D97-AF65-F5344CB8AC3E}">
        <p14:creationId xmlns:p14="http://schemas.microsoft.com/office/powerpoint/2010/main" val="101207150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Limitation of Deep Learning</a:t>
            </a:r>
            <a:endParaRPr lang="en-US" dirty="0"/>
          </a:p>
        </p:txBody>
      </p:sp>
      <p:sp>
        <p:nvSpPr>
          <p:cNvPr id="4" name="AutoShape 2" descr="emoji questionçåçæå°çµ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emoji questionçåçæå°çµæ"/>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emoji questionçåçæå°çµæ"/>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2" name="Group 11"/>
          <p:cNvGrpSpPr/>
          <p:nvPr/>
        </p:nvGrpSpPr>
        <p:grpSpPr>
          <a:xfrm>
            <a:off x="1403648" y="2179418"/>
            <a:ext cx="6326616" cy="2761750"/>
            <a:chOff x="1115616" y="1963394"/>
            <a:chExt cx="6326616" cy="2761750"/>
          </a:xfrm>
        </p:grpSpPr>
        <p:grpSp>
          <p:nvGrpSpPr>
            <p:cNvPr id="10" name="Group 9"/>
            <p:cNvGrpSpPr/>
            <p:nvPr/>
          </p:nvGrpSpPr>
          <p:grpSpPr>
            <a:xfrm>
              <a:off x="1115616" y="1963394"/>
              <a:ext cx="6326616" cy="2761750"/>
              <a:chOff x="1115616" y="2862763"/>
              <a:chExt cx="6326616" cy="276175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862763"/>
                <a:ext cx="5619353" cy="276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5216843"/>
                <a:ext cx="3790950"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084168" y="3500473"/>
                <a:ext cx="1358064" cy="307777"/>
              </a:xfrm>
              <a:prstGeom prst="rect">
                <a:avLst/>
              </a:prstGeom>
              <a:solidFill>
                <a:schemeClr val="bg1"/>
              </a:solidFill>
              <a:ln>
                <a:solidFill>
                  <a:schemeClr val="accent1"/>
                </a:solidFill>
              </a:ln>
            </p:spPr>
            <p:txBody>
              <a:bodyPr wrap="none" rtlCol="0">
                <a:spAutoFit/>
              </a:bodyPr>
              <a:lstStyle/>
              <a:p>
                <a:r>
                  <a:rPr lang="en-US" sz="1400" dirty="0" smtClean="0"/>
                  <a:t>Deep Learning</a:t>
                </a:r>
                <a:endParaRPr lang="en-US" sz="1400" dirty="0"/>
              </a:p>
            </p:txBody>
          </p:sp>
          <p:sp>
            <p:nvSpPr>
              <p:cNvPr id="13" name="TextBox 12"/>
              <p:cNvSpPr txBox="1"/>
              <p:nvPr/>
            </p:nvSpPr>
            <p:spPr>
              <a:xfrm>
                <a:off x="5248880" y="2996950"/>
                <a:ext cx="1279196" cy="307777"/>
              </a:xfrm>
              <a:prstGeom prst="rect">
                <a:avLst/>
              </a:prstGeom>
              <a:solidFill>
                <a:schemeClr val="bg1"/>
              </a:solidFill>
              <a:ln>
                <a:solidFill>
                  <a:schemeClr val="accent1"/>
                </a:solidFill>
              </a:ln>
            </p:spPr>
            <p:txBody>
              <a:bodyPr wrap="none" rtlCol="0">
                <a:spAutoFit/>
              </a:bodyPr>
              <a:lstStyle/>
              <a:p>
                <a:r>
                  <a:rPr lang="en-US" sz="1400" dirty="0" smtClean="0"/>
                  <a:t>Decision Tree</a:t>
                </a:r>
                <a:endParaRPr lang="en-US" sz="1400" dirty="0"/>
              </a:p>
            </p:txBody>
          </p:sp>
          <p:sp>
            <p:nvSpPr>
              <p:cNvPr id="16" name="TextBox 15"/>
              <p:cNvSpPr txBox="1"/>
              <p:nvPr/>
            </p:nvSpPr>
            <p:spPr>
              <a:xfrm>
                <a:off x="4429852" y="2986540"/>
                <a:ext cx="574196" cy="307777"/>
              </a:xfrm>
              <a:prstGeom prst="rect">
                <a:avLst/>
              </a:prstGeom>
              <a:solidFill>
                <a:schemeClr val="bg1"/>
              </a:solidFill>
              <a:ln>
                <a:solidFill>
                  <a:schemeClr val="accent1"/>
                </a:solidFill>
              </a:ln>
            </p:spPr>
            <p:txBody>
              <a:bodyPr wrap="none" rtlCol="0">
                <a:spAutoFit/>
              </a:bodyPr>
              <a:lstStyle/>
              <a:p>
                <a:r>
                  <a:rPr lang="en-US" sz="1400" dirty="0" smtClean="0"/>
                  <a:t>SVM</a:t>
                </a:r>
                <a:endParaRPr lang="en-US" sz="1400" dirty="0"/>
              </a:p>
            </p:txBody>
          </p:sp>
          <p:sp>
            <p:nvSpPr>
              <p:cNvPr id="17" name="TextBox 16"/>
              <p:cNvSpPr txBox="1"/>
              <p:nvPr/>
            </p:nvSpPr>
            <p:spPr>
              <a:xfrm>
                <a:off x="1115616" y="2996950"/>
                <a:ext cx="1636987" cy="307777"/>
              </a:xfrm>
              <a:prstGeom prst="rect">
                <a:avLst/>
              </a:prstGeom>
              <a:solidFill>
                <a:schemeClr val="bg1"/>
              </a:solidFill>
              <a:ln>
                <a:solidFill>
                  <a:schemeClr val="accent1"/>
                </a:solidFill>
              </a:ln>
            </p:spPr>
            <p:txBody>
              <a:bodyPr wrap="none" rtlCol="0">
                <a:spAutoFit/>
              </a:bodyPr>
              <a:lstStyle/>
              <a:p>
                <a:r>
                  <a:rPr lang="en-US" sz="1400" dirty="0" smtClean="0"/>
                  <a:t>Linear Regression</a:t>
                </a:r>
                <a:endParaRPr lang="en-US" sz="1400" dirty="0"/>
              </a:p>
            </p:txBody>
          </p:sp>
          <p:sp>
            <p:nvSpPr>
              <p:cNvPr id="18" name="TextBox 17"/>
              <p:cNvSpPr txBox="1"/>
              <p:nvPr/>
            </p:nvSpPr>
            <p:spPr>
              <a:xfrm>
                <a:off x="3061700" y="3049215"/>
                <a:ext cx="902811" cy="307777"/>
              </a:xfrm>
              <a:prstGeom prst="rect">
                <a:avLst/>
              </a:prstGeom>
              <a:solidFill>
                <a:schemeClr val="bg1"/>
              </a:solidFill>
              <a:ln>
                <a:solidFill>
                  <a:schemeClr val="accent1"/>
                </a:solidFill>
              </a:ln>
            </p:spPr>
            <p:txBody>
              <a:bodyPr wrap="none" rtlCol="0">
                <a:spAutoFit/>
              </a:bodyPr>
              <a:lstStyle/>
              <a:p>
                <a:r>
                  <a:rPr lang="en-US" sz="1400" dirty="0" err="1" smtClean="0"/>
                  <a:t>XGBoost</a:t>
                </a:r>
                <a:endParaRPr lang="en-US" sz="1400" dirty="0"/>
              </a:p>
            </p:txBody>
          </p:sp>
        </p:grpSp>
        <p:sp>
          <p:nvSpPr>
            <p:cNvPr id="11" name="TextBox 10"/>
            <p:cNvSpPr txBox="1"/>
            <p:nvPr/>
          </p:nvSpPr>
          <p:spPr>
            <a:xfrm>
              <a:off x="3061667" y="3867540"/>
              <a:ext cx="3948517" cy="400110"/>
            </a:xfrm>
            <a:prstGeom prst="rect">
              <a:avLst/>
            </a:prstGeom>
            <a:noFill/>
          </p:spPr>
          <p:txBody>
            <a:bodyPr wrap="none" rtlCol="0">
              <a:spAutoFit/>
            </a:bodyPr>
            <a:lstStyle/>
            <a:p>
              <a:r>
                <a:rPr lang="en-US" sz="2000" dirty="0" smtClean="0">
                  <a:solidFill>
                    <a:schemeClr val="bg1"/>
                  </a:solidFill>
                </a:rPr>
                <a:t>Deep Learning: you’re all rubbish</a:t>
              </a:r>
              <a:endParaRPr lang="en-US" sz="2000" dirty="0">
                <a:solidFill>
                  <a:schemeClr val="bg1"/>
                </a:solidFill>
              </a:endParaRPr>
            </a:p>
          </p:txBody>
        </p:sp>
      </p:grpSp>
      <p:sp>
        <p:nvSpPr>
          <p:cNvPr id="19" name="TextBox 18"/>
          <p:cNvSpPr txBox="1"/>
          <p:nvPr/>
        </p:nvSpPr>
        <p:spPr>
          <a:xfrm>
            <a:off x="496133" y="5343599"/>
            <a:ext cx="7748275" cy="461665"/>
          </a:xfrm>
          <a:prstGeom prst="rect">
            <a:avLst/>
          </a:prstGeom>
          <a:noFill/>
        </p:spPr>
        <p:txBody>
          <a:bodyPr wrap="none" rtlCol="0">
            <a:spAutoFit/>
          </a:bodyPr>
          <a:lstStyle/>
          <a:p>
            <a:r>
              <a:rPr lang="en-US" dirty="0" smtClean="0"/>
              <a:t>Though Deep Learning is very power, it has </a:t>
            </a:r>
            <a:r>
              <a:rPr lang="en-US" b="1" dirty="0" smtClean="0">
                <a:solidFill>
                  <a:srgbClr val="0070C0"/>
                </a:solidFill>
              </a:rPr>
              <a:t>limitations</a:t>
            </a:r>
            <a:endParaRPr lang="en-US" b="1" dirty="0">
              <a:solidFill>
                <a:srgbClr val="0070C0"/>
              </a:solidFill>
            </a:endParaRPr>
          </a:p>
        </p:txBody>
      </p:sp>
    </p:spTree>
    <p:extLst>
      <p:ext uri="{BB962C8B-B14F-4D97-AF65-F5344CB8AC3E}">
        <p14:creationId xmlns:p14="http://schemas.microsoft.com/office/powerpoint/2010/main" val="31560506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nter image description her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1610870"/>
            <a:ext cx="5788239" cy="462644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Traditional AI Approach</a:t>
            </a:r>
            <a:endParaRPr lang="en-US" dirty="0"/>
          </a:p>
        </p:txBody>
      </p:sp>
      <p:sp>
        <p:nvSpPr>
          <p:cNvPr id="7" name="Content Placeholder 1"/>
          <p:cNvSpPr txBox="1">
            <a:spLocks/>
          </p:cNvSpPr>
          <p:nvPr/>
        </p:nvSpPr>
        <p:spPr>
          <a:xfrm>
            <a:off x="395536" y="4581128"/>
            <a:ext cx="8640960" cy="18002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p:txBody>
      </p:sp>
      <p:sp>
        <p:nvSpPr>
          <p:cNvPr id="2" name="TextBox 1"/>
          <p:cNvSpPr txBox="1"/>
          <p:nvPr/>
        </p:nvSpPr>
        <p:spPr>
          <a:xfrm>
            <a:off x="2987824" y="5749378"/>
            <a:ext cx="3199885" cy="461665"/>
          </a:xfrm>
          <a:prstGeom prst="rect">
            <a:avLst/>
          </a:prstGeom>
          <a:noFill/>
        </p:spPr>
        <p:txBody>
          <a:bodyPr wrap="square" rtlCol="0">
            <a:spAutoFit/>
          </a:bodyPr>
          <a:lstStyle/>
          <a:p>
            <a:r>
              <a:rPr lang="en-US" dirty="0" smtClean="0"/>
              <a:t>Game Search Tree</a:t>
            </a:r>
            <a:endParaRPr lang="en-US" dirty="0"/>
          </a:p>
        </p:txBody>
      </p:sp>
      <p:pic>
        <p:nvPicPr>
          <p:cNvPr id="8" name="Picture 2" descr="T:\gDrive\HKUSpace\Executive Certificate in Big Data, A.I. and Investing\boardGamesSteps.gif"/>
          <p:cNvPicPr>
            <a:picLocks noChangeAspect="1" noChangeArrowheads="1"/>
          </p:cNvPicPr>
          <p:nvPr/>
        </p:nvPicPr>
        <p:blipFill rotWithShape="1">
          <a:blip r:embed="rId3">
            <a:extLst>
              <a:ext uri="{28A0092B-C50C-407E-A947-70E740481C1C}">
                <a14:useLocalDpi xmlns:a14="http://schemas.microsoft.com/office/drawing/2010/main" val="0"/>
              </a:ext>
            </a:extLst>
          </a:blip>
          <a:srcRect r="65153"/>
          <a:stretch/>
        </p:blipFill>
        <p:spPr bwMode="auto">
          <a:xfrm>
            <a:off x="6012160" y="2098229"/>
            <a:ext cx="2510011" cy="3366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8788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requires many Data </a:t>
            </a:r>
            <a:endParaRPr lang="en-US" dirty="0"/>
          </a:p>
        </p:txBody>
      </p:sp>
      <p:sp>
        <p:nvSpPr>
          <p:cNvPr id="4" name="AutoShape 2" descr="emoji questionçåçæå°çµ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emoji questionçåçæå°çµæ"/>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emoji questionçåçæå°çµæ"/>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395536" y="4581128"/>
            <a:ext cx="7847657" cy="1569660"/>
          </a:xfrm>
          <a:prstGeom prst="rect">
            <a:avLst/>
          </a:prstGeom>
          <a:noFill/>
        </p:spPr>
        <p:txBody>
          <a:bodyPr wrap="square" rtlCol="0">
            <a:spAutoFit/>
          </a:bodyPr>
          <a:lstStyle/>
          <a:p>
            <a:pPr marL="342900" indent="-342900">
              <a:buFont typeface="Arial" panose="020B0604020202020204" pitchFamily="34" charset="0"/>
              <a:buChar char="•"/>
            </a:pPr>
            <a:endParaRPr lang="en-US" sz="1600" dirty="0" smtClean="0"/>
          </a:p>
          <a:p>
            <a:pPr marL="342900" indent="-342900">
              <a:buFont typeface="Arial" panose="020B0604020202020204" pitchFamily="34" charset="0"/>
              <a:buChar char="•"/>
            </a:pPr>
            <a:r>
              <a:rPr lang="en-US" sz="1600" dirty="0" smtClean="0"/>
              <a:t>Not human-like </a:t>
            </a:r>
            <a:r>
              <a:rPr lang="en-US" sz="1600" dirty="0"/>
              <a:t>reasoning </a:t>
            </a:r>
            <a:r>
              <a:rPr lang="en-US" sz="1600" dirty="0" smtClean="0"/>
              <a:t>(cannot </a:t>
            </a:r>
            <a:r>
              <a:rPr lang="en-US" sz="1600" dirty="0"/>
              <a:t>generalize well, </a:t>
            </a:r>
            <a:r>
              <a:rPr lang="en-US" sz="1600" b="1" dirty="0">
                <a:solidFill>
                  <a:srgbClr val="00B050"/>
                </a:solidFill>
              </a:rPr>
              <a:t>NOT</a:t>
            </a:r>
            <a:r>
              <a:rPr lang="zh-TW" altLang="en-US" sz="1600" b="1" dirty="0">
                <a:solidFill>
                  <a:srgbClr val="00B050"/>
                </a:solidFill>
              </a:rPr>
              <a:t>一理通</a:t>
            </a:r>
            <a:r>
              <a:rPr lang="en-US" sz="1600" b="1" dirty="0">
                <a:solidFill>
                  <a:srgbClr val="00B050"/>
                </a:solidFill>
              </a:rPr>
              <a:t>,</a:t>
            </a:r>
            <a:r>
              <a:rPr lang="zh-TW" altLang="en-US" sz="1600" b="1" dirty="0">
                <a:solidFill>
                  <a:srgbClr val="00B050"/>
                </a:solidFill>
              </a:rPr>
              <a:t>百理明 </a:t>
            </a:r>
            <a:r>
              <a:rPr lang="en-US" altLang="zh-TW" sz="1600" dirty="0"/>
              <a:t>-&gt;</a:t>
            </a:r>
            <a:r>
              <a:rPr lang="en-US" altLang="zh-TW" sz="1600" b="1" dirty="0">
                <a:solidFill>
                  <a:srgbClr val="00B050"/>
                </a:solidFill>
              </a:rPr>
              <a:t> </a:t>
            </a:r>
            <a:r>
              <a:rPr lang="en-US" sz="1600" dirty="0"/>
              <a:t>need to see many </a:t>
            </a:r>
            <a:r>
              <a:rPr lang="en-US" sz="1600" b="1" dirty="0">
                <a:solidFill>
                  <a:srgbClr val="00B050"/>
                </a:solidFill>
              </a:rPr>
              <a:t>variations</a:t>
            </a:r>
            <a:r>
              <a:rPr lang="en-US" altLang="zh-TW" sz="1600" dirty="0" smtClean="0"/>
              <a:t>)</a:t>
            </a:r>
            <a:r>
              <a:rPr lang="en-US" sz="1600" dirty="0" smtClean="0"/>
              <a:t>. </a:t>
            </a:r>
            <a:r>
              <a:rPr lang="en-US" sz="1600" dirty="0"/>
              <a:t>It’s just a very good “mapper” (mapping input to output)</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smtClean="0"/>
              <a:t>Because of that, it needs </a:t>
            </a:r>
            <a:r>
              <a:rPr lang="en-US" sz="1600" b="1" dirty="0" smtClean="0">
                <a:solidFill>
                  <a:srgbClr val="0070C0"/>
                </a:solidFill>
              </a:rPr>
              <a:t>a lot of data </a:t>
            </a:r>
            <a:r>
              <a:rPr lang="en-US" sz="1600" dirty="0" smtClean="0"/>
              <a:t>to learn </a:t>
            </a:r>
            <a:r>
              <a:rPr lang="en-US" sz="1600" b="1" dirty="0" smtClean="0">
                <a:solidFill>
                  <a:srgbClr val="0070C0"/>
                </a:solidFill>
              </a:rPr>
              <a:t>a specific task </a:t>
            </a:r>
            <a:r>
              <a:rPr lang="en-US" sz="1600" b="1" dirty="0">
                <a:solidFill>
                  <a:srgbClr val="00B050"/>
                </a:solidFill>
              </a:rPr>
              <a:t>(compare this to how a people learn to cross the road) </a:t>
            </a:r>
          </a:p>
        </p:txBody>
      </p:sp>
      <p:sp>
        <p:nvSpPr>
          <p:cNvPr id="2" name="AutoShape 2" descr="æè¦é æçä¿è¦éçåçæå°çµæ"/>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extBox 9"/>
          <p:cNvSpPr txBox="1"/>
          <p:nvPr/>
        </p:nvSpPr>
        <p:spPr>
          <a:xfrm>
            <a:off x="5652120" y="2492896"/>
            <a:ext cx="3168352" cy="1200329"/>
          </a:xfrm>
          <a:prstGeom prst="rect">
            <a:avLst/>
          </a:prstGeom>
          <a:noFill/>
        </p:spPr>
        <p:txBody>
          <a:bodyPr wrap="square" rtlCol="0">
            <a:spAutoFit/>
          </a:bodyPr>
          <a:lstStyle/>
          <a:p>
            <a:r>
              <a:rPr lang="en-US" dirty="0" smtClean="0"/>
              <a:t>Deep Learning has seen the data, it really has seen the data </a:t>
            </a:r>
            <a:endParaRPr lang="en-US" dirty="0"/>
          </a:p>
        </p:txBody>
      </p:sp>
      <p:grpSp>
        <p:nvGrpSpPr>
          <p:cNvPr id="11" name="Group 10"/>
          <p:cNvGrpSpPr/>
          <p:nvPr/>
        </p:nvGrpSpPr>
        <p:grpSpPr>
          <a:xfrm>
            <a:off x="524307" y="1749877"/>
            <a:ext cx="5099213" cy="2831251"/>
            <a:chOff x="524307" y="1749877"/>
            <a:chExt cx="5099213" cy="2831251"/>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307" y="1749877"/>
              <a:ext cx="5055805" cy="2831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2694513" y="3646765"/>
              <a:ext cx="2929007" cy="646331"/>
            </a:xfrm>
            <a:prstGeom prst="rect">
              <a:avLst/>
            </a:prstGeom>
            <a:noFill/>
          </p:spPr>
          <p:txBody>
            <a:bodyPr wrap="none" rtlCol="0">
              <a:spAutoFit/>
            </a:bodyPr>
            <a:lstStyle/>
            <a:p>
              <a:r>
                <a:rPr lang="en-US" sz="1800" dirty="0" smtClean="0">
                  <a:solidFill>
                    <a:schemeClr val="bg1"/>
                  </a:solidFill>
                </a:rPr>
                <a:t>I’ve seen Steve Jobs,</a:t>
              </a:r>
            </a:p>
            <a:p>
              <a:r>
                <a:rPr lang="en-US" sz="1800" dirty="0" smtClean="0">
                  <a:solidFill>
                    <a:schemeClr val="bg1"/>
                  </a:solidFill>
                </a:rPr>
                <a:t>I’ve really send Steve Jobs</a:t>
              </a:r>
              <a:endParaRPr lang="en-US" sz="1800" dirty="0">
                <a:solidFill>
                  <a:schemeClr val="bg1"/>
                </a:solidFill>
              </a:endParaRPr>
            </a:p>
          </p:txBody>
        </p:sp>
      </p:grpSp>
    </p:spTree>
    <p:extLst>
      <p:ext uri="{BB962C8B-B14F-4D97-AF65-F5344CB8AC3E}">
        <p14:creationId xmlns:p14="http://schemas.microsoft.com/office/powerpoint/2010/main" val="3333422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500" fill="hold"/>
                                        <p:tgtEl>
                                          <p:spTgt spid="9"/>
                                        </p:tgtEl>
                                        <p:attrNameLst>
                                          <p:attrName>ppt_x</p:attrName>
                                        </p:attrNameLst>
                                      </p:cBhvr>
                                      <p:tavLst>
                                        <p:tav tm="0">
                                          <p:val>
                                            <p:strVal val="#ppt_x"/>
                                          </p:val>
                                        </p:tav>
                                        <p:tav tm="100000">
                                          <p:val>
                                            <p:strVal val="#ppt_x"/>
                                          </p:val>
                                        </p:tav>
                                      </p:tavLst>
                                    </p:anim>
                                    <p:anim calcmode="lin" valueType="num">
                                      <p:cBhvr additive="base">
                                        <p:cTn id="1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Data labelling – </a:t>
            </a:r>
            <a:r>
              <a:rPr lang="en-US" dirty="0" err="1"/>
              <a:t>Telsa</a:t>
            </a:r>
            <a:r>
              <a:rPr lang="en-US" dirty="0"/>
              <a:t> Self Driving Car</a:t>
            </a:r>
          </a:p>
        </p:txBody>
      </p:sp>
      <p:sp>
        <p:nvSpPr>
          <p:cNvPr id="4" name="AutoShape 2" descr="emoji questionçåçæå°çµ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emoji questionçåçæå°çµæ"/>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emoji questionçåçæå°çµæ"/>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612775" y="1700808"/>
            <a:ext cx="7919665" cy="584775"/>
          </a:xfrm>
          <a:prstGeom prst="rect">
            <a:avLst/>
          </a:prstGeom>
          <a:noFill/>
        </p:spPr>
        <p:txBody>
          <a:bodyPr wrap="square" rtlCol="0">
            <a:spAutoFit/>
          </a:bodyPr>
          <a:lstStyle/>
          <a:p>
            <a:pPr marL="342900" indent="-342900">
              <a:buFont typeface="Arial" panose="020B0604020202020204" pitchFamily="34" charset="0"/>
              <a:buChar char="•"/>
            </a:pPr>
            <a:r>
              <a:rPr lang="en-US" sz="1600" dirty="0" smtClean="0">
                <a:hlinkClick r:id="rId2"/>
              </a:rPr>
              <a:t>Based on “Building the Software 2.0 Stack – by Andrej </a:t>
            </a:r>
            <a:r>
              <a:rPr lang="en-US" sz="1600" dirty="0" err="1" smtClean="0">
                <a:hlinkClick r:id="rId2"/>
              </a:rPr>
              <a:t>Karpathy</a:t>
            </a:r>
            <a:r>
              <a:rPr lang="en-US" sz="1600" dirty="0" smtClean="0">
                <a:hlinkClick r:id="rId2"/>
              </a:rPr>
              <a:t>, May 10, 2018</a:t>
            </a:r>
            <a:r>
              <a:rPr lang="en-US" sz="1600" dirty="0"/>
              <a:t> </a:t>
            </a:r>
            <a:r>
              <a:rPr lang="en-US" sz="1600" dirty="0" smtClean="0"/>
              <a:t>(page 51 – 75)</a:t>
            </a:r>
            <a:endParaRPr lang="en-US" sz="16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3450" y="2277757"/>
            <a:ext cx="6822926" cy="3815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4518781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Data labelling – </a:t>
            </a:r>
            <a:r>
              <a:rPr lang="en-US" dirty="0" err="1"/>
              <a:t>Telsa</a:t>
            </a:r>
            <a:r>
              <a:rPr lang="en-US" dirty="0"/>
              <a:t> Self Driving Car</a:t>
            </a:r>
          </a:p>
        </p:txBody>
      </p:sp>
      <p:sp>
        <p:nvSpPr>
          <p:cNvPr id="7" name="Content Placeholder 1"/>
          <p:cNvSpPr txBox="1">
            <a:spLocks/>
          </p:cNvSpPr>
          <p:nvPr/>
        </p:nvSpPr>
        <p:spPr>
          <a:xfrm>
            <a:off x="395536" y="1700808"/>
            <a:ext cx="8640960" cy="15445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600" dirty="0" smtClean="0"/>
          </a:p>
          <a:p>
            <a:pPr lvl="1">
              <a:buFont typeface="Arial" panose="020B0604020202020204" pitchFamily="34" charset="0"/>
              <a:buChar char="•"/>
            </a:pPr>
            <a:endParaRPr lang="en-US" sz="1600" dirty="0" smtClean="0"/>
          </a:p>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smtClean="0"/>
          </a:p>
        </p:txBody>
      </p:sp>
      <p:sp>
        <p:nvSpPr>
          <p:cNvPr id="2" name="TextBox 1"/>
          <p:cNvSpPr txBox="1"/>
          <p:nvPr/>
        </p:nvSpPr>
        <p:spPr>
          <a:xfrm>
            <a:off x="539552" y="1700808"/>
            <a:ext cx="7560840" cy="3970318"/>
          </a:xfrm>
          <a:prstGeom prst="rect">
            <a:avLst/>
          </a:prstGeom>
          <a:noFill/>
        </p:spPr>
        <p:txBody>
          <a:bodyPr wrap="square" rtlCol="0">
            <a:spAutoFit/>
          </a:bodyPr>
          <a:lstStyle/>
          <a:p>
            <a:r>
              <a:rPr lang="en-US" sz="1800" b="1" u="sng" dirty="0" smtClean="0"/>
              <a:t>Challenges</a:t>
            </a:r>
            <a:r>
              <a:rPr lang="en-US" sz="1800" dirty="0"/>
              <a:t/>
            </a:r>
            <a:br>
              <a:rPr lang="en-US" sz="1800" dirty="0"/>
            </a:br>
            <a:endParaRPr lang="en-US" sz="1800" dirty="0"/>
          </a:p>
          <a:p>
            <a:pPr marL="285750" indent="-285750">
              <a:buFont typeface="Arial" panose="020B0604020202020204" pitchFamily="34" charset="0"/>
              <a:buChar char="•"/>
            </a:pPr>
            <a:r>
              <a:rPr lang="en-US" sz="1800" b="1" dirty="0"/>
              <a:t>Data &amp; Algo </a:t>
            </a:r>
            <a:r>
              <a:rPr lang="en-US" sz="1800" b="1" dirty="0" smtClean="0"/>
              <a:t>biased: </a:t>
            </a:r>
          </a:p>
          <a:p>
            <a:pPr marL="742950" lvl="1" indent="-285750">
              <a:buFont typeface="Arial" panose="020B0604020202020204" pitchFamily="34" charset="0"/>
              <a:buChar char="•"/>
            </a:pPr>
            <a:r>
              <a:rPr lang="en-US" sz="1800" dirty="0" smtClean="0">
                <a:hlinkClick r:id="rId2"/>
              </a:rPr>
              <a:t>Should </a:t>
            </a:r>
            <a:r>
              <a:rPr lang="en-US" sz="1800" dirty="0">
                <a:hlinkClick r:id="rId2"/>
              </a:rPr>
              <a:t>a self-driving car kill the baby or the grandma</a:t>
            </a:r>
            <a:r>
              <a:rPr lang="en-US" sz="1800" dirty="0" smtClean="0">
                <a:hlinkClick r:id="rId2"/>
              </a:rPr>
              <a:t>?</a:t>
            </a:r>
            <a:endParaRPr lang="en-US" sz="1800" dirty="0" smtClean="0"/>
          </a:p>
          <a:p>
            <a:pPr marL="742950" lvl="1" indent="-285750">
              <a:buFont typeface="Arial" panose="020B0604020202020204" pitchFamily="34" charset="0"/>
              <a:buChar char="•"/>
            </a:pPr>
            <a:r>
              <a:rPr lang="en-US" sz="1800" dirty="0">
                <a:hlinkClick r:id="rId3"/>
              </a:rPr>
              <a:t>Driverless Cars Will Have to Break the </a:t>
            </a:r>
            <a:r>
              <a:rPr lang="en-US" sz="1800" dirty="0" smtClean="0">
                <a:hlinkClick r:id="rId3"/>
              </a:rPr>
              <a:t>Law</a:t>
            </a:r>
            <a:endParaRPr lang="en-US" sz="1800" dirty="0"/>
          </a:p>
          <a:p>
            <a:pPr marL="285750" indent="-285750">
              <a:buFont typeface="Arial" panose="020B0604020202020204" pitchFamily="34" charset="0"/>
              <a:buChar char="•"/>
            </a:pPr>
            <a:endParaRPr lang="en-US" sz="1800" dirty="0" smtClean="0"/>
          </a:p>
          <a:p>
            <a:pPr marL="285750" indent="-285750">
              <a:buFont typeface="Arial" panose="020B0604020202020204" pitchFamily="34" charset="0"/>
              <a:buChar char="•"/>
            </a:pPr>
            <a:r>
              <a:rPr lang="en-US" sz="1800" b="1" dirty="0" smtClean="0"/>
              <a:t>Responsibility</a:t>
            </a:r>
            <a:r>
              <a:rPr lang="en-US" sz="1800" dirty="0" smtClean="0"/>
              <a:t>: in case of breaking the law, who </a:t>
            </a:r>
            <a:r>
              <a:rPr lang="en-US" sz="1800" dirty="0"/>
              <a:t>should go to </a:t>
            </a:r>
            <a:r>
              <a:rPr lang="en-US" sz="1800" dirty="0" smtClean="0"/>
              <a:t>jail (the car owner or the car company)</a:t>
            </a:r>
            <a:endParaRPr lang="en-US" sz="1800" dirty="0"/>
          </a:p>
          <a:p>
            <a:pPr marL="285750" indent="-285750">
              <a:buFont typeface="Arial" panose="020B0604020202020204" pitchFamily="34" charset="0"/>
              <a:buChar char="•"/>
            </a:pPr>
            <a:endParaRPr lang="en-US" sz="1800" dirty="0" smtClean="0"/>
          </a:p>
          <a:p>
            <a:pPr marL="285750" indent="-285750">
              <a:buFont typeface="Arial" panose="020B0604020202020204" pitchFamily="34" charset="0"/>
              <a:buChar char="•"/>
            </a:pPr>
            <a:r>
              <a:rPr lang="en-US" sz="1800" b="1" dirty="0" smtClean="0"/>
              <a:t>Less </a:t>
            </a:r>
            <a:r>
              <a:rPr lang="en-US" sz="1800" b="1" dirty="0"/>
              <a:t>tolerant </a:t>
            </a:r>
            <a:r>
              <a:rPr lang="en-US" sz="1800" dirty="0"/>
              <a:t>on machine </a:t>
            </a:r>
            <a:r>
              <a:rPr lang="en-US" sz="1800" dirty="0" smtClean="0"/>
              <a:t>than human</a:t>
            </a:r>
            <a:endParaRPr lang="en-US" sz="1800" dirty="0"/>
          </a:p>
          <a:p>
            <a:pPr marL="742950" lvl="1" indent="-285750">
              <a:buFont typeface="Arial" panose="020B0604020202020204" pitchFamily="34" charset="0"/>
              <a:buChar char="•"/>
            </a:pPr>
            <a:r>
              <a:rPr lang="en-US" sz="1800" b="1" dirty="0" smtClean="0"/>
              <a:t>2019:</a:t>
            </a:r>
            <a:r>
              <a:rPr lang="en-US" sz="1800" dirty="0" smtClean="0"/>
              <a:t> </a:t>
            </a:r>
            <a:r>
              <a:rPr lang="en-US" sz="1800" dirty="0" err="1" smtClean="0"/>
              <a:t>Fanlan</a:t>
            </a:r>
            <a:r>
              <a:rPr lang="en-US" sz="1800" dirty="0" smtClean="0"/>
              <a:t> bus incident</a:t>
            </a:r>
          </a:p>
          <a:p>
            <a:pPr marL="742950" lvl="1" indent="-285750">
              <a:buFont typeface="Arial" panose="020B0604020202020204" pitchFamily="34" charset="0"/>
              <a:buChar char="•"/>
            </a:pPr>
            <a:r>
              <a:rPr lang="en-US" sz="1800" b="1" dirty="0" smtClean="0"/>
              <a:t>2017:</a:t>
            </a:r>
            <a:r>
              <a:rPr lang="en-US" sz="1800" dirty="0" smtClean="0"/>
              <a:t> </a:t>
            </a:r>
            <a:r>
              <a:rPr lang="en-US" sz="1800" dirty="0" err="1" smtClean="0"/>
              <a:t>Taipo</a:t>
            </a:r>
            <a:r>
              <a:rPr lang="en-US" sz="1800" dirty="0" smtClean="0"/>
              <a:t> </a:t>
            </a:r>
            <a:r>
              <a:rPr lang="en-US" sz="1800" dirty="0"/>
              <a:t>road incidents </a:t>
            </a:r>
          </a:p>
          <a:p>
            <a:r>
              <a:rPr lang="en-US" sz="1800" dirty="0"/>
              <a:t/>
            </a:r>
            <a:br>
              <a:rPr lang="en-US" sz="1800" dirty="0"/>
            </a:br>
            <a:endParaRPr lang="en-US" sz="1800" dirty="0"/>
          </a:p>
        </p:txBody>
      </p:sp>
      <p:pic>
        <p:nvPicPr>
          <p:cNvPr id="2050" name="Picture 2" descr="https://cdn.technologyreview.com/i/images/m.i.tsmartcarchoicescolo01.jpg?sw=1272&amp;cx=0&amp;cy=0&amp;cw=2760&amp;ch=17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6056" y="3933056"/>
            <a:ext cx="3674923" cy="2262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61361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Data labelling </a:t>
            </a:r>
            <a:r>
              <a:rPr lang="en-US" dirty="0" smtClean="0"/>
              <a:t>– Other Bias Examples</a:t>
            </a:r>
            <a:endParaRPr lang="en-US" dirty="0"/>
          </a:p>
        </p:txBody>
      </p:sp>
      <p:sp>
        <p:nvSpPr>
          <p:cNvPr id="4" name="AutoShape 2" descr="emoji questionçåçæå°çµ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emoji questionçåçæå°çµæ"/>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emoji questionçåçæå°çµæ"/>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612775" y="1700808"/>
            <a:ext cx="7919665" cy="1969770"/>
          </a:xfrm>
          <a:prstGeom prst="rect">
            <a:avLst/>
          </a:prstGeom>
          <a:noFill/>
        </p:spPr>
        <p:txBody>
          <a:bodyPr wrap="square" rtlCol="0">
            <a:spAutoFit/>
          </a:bodyPr>
          <a:lstStyle/>
          <a:p>
            <a:pPr marL="342900" indent="-342900">
              <a:buFont typeface="Arial" panose="020B0604020202020204" pitchFamily="34" charset="0"/>
              <a:buChar char="•"/>
            </a:pPr>
            <a:r>
              <a:rPr lang="en-US" sz="1600" dirty="0">
                <a:hlinkClick r:id="rId2"/>
              </a:rPr>
              <a:t>Racial Bias and Gender Bias Examples in AI </a:t>
            </a:r>
            <a:r>
              <a:rPr lang="en-US" sz="1600" dirty="0" smtClean="0">
                <a:hlinkClick r:id="rId2"/>
              </a:rPr>
              <a:t>systems</a:t>
            </a:r>
            <a:endParaRPr lang="en-US" sz="1600" dirty="0" smtClean="0"/>
          </a:p>
          <a:p>
            <a:pPr marL="342900" indent="-342900">
              <a:buFont typeface="Arial" panose="020B0604020202020204" pitchFamily="34" charset="0"/>
              <a:buChar char="•"/>
            </a:pPr>
            <a:r>
              <a:rPr lang="en-US" sz="1600" dirty="0" smtClean="0">
                <a:hlinkClick r:id="rId3"/>
              </a:rPr>
              <a:t>Lawmakers </a:t>
            </a:r>
            <a:r>
              <a:rPr lang="en-US" sz="1600" dirty="0">
                <a:hlinkClick r:id="rId3"/>
              </a:rPr>
              <a:t>Can't Ignore Facial Recognition's Bias </a:t>
            </a:r>
            <a:r>
              <a:rPr lang="en-US" sz="1600" dirty="0" smtClean="0">
                <a:hlinkClick r:id="rId3"/>
              </a:rPr>
              <a:t>Anymore</a:t>
            </a:r>
            <a:endParaRPr lang="en-US" sz="1600" dirty="0" smtClean="0"/>
          </a:p>
          <a:p>
            <a:pPr marL="342900" indent="-342900">
              <a:buFont typeface="Arial" panose="020B0604020202020204" pitchFamily="34" charset="0"/>
              <a:buChar char="•"/>
            </a:pPr>
            <a:endParaRPr lang="en-US" sz="1600" dirty="0"/>
          </a:p>
          <a:p>
            <a:r>
              <a:rPr lang="en-US" sz="1400" dirty="0" smtClean="0"/>
              <a:t>Cancer </a:t>
            </a:r>
            <a:r>
              <a:rPr lang="en-US" sz="1400" dirty="0"/>
              <a:t>spotting AI image recognition is only </a:t>
            </a:r>
            <a:r>
              <a:rPr lang="en-US" sz="1400" b="1" dirty="0">
                <a:solidFill>
                  <a:srgbClr val="0070C0"/>
                </a:solidFill>
              </a:rPr>
              <a:t>trained on fair-skinned people</a:t>
            </a:r>
            <a:r>
              <a:rPr lang="en-US" sz="1400" dirty="0" smtClean="0"/>
              <a:t>. They </a:t>
            </a:r>
            <a:r>
              <a:rPr lang="en-US" sz="1400" dirty="0"/>
              <a:t>worked more effectively on male vs. female, and on lighter vs. darker skin. The “</a:t>
            </a:r>
            <a:r>
              <a:rPr lang="en-US" sz="1400" i="1" dirty="0">
                <a:solidFill>
                  <a:srgbClr val="0070C0"/>
                </a:solidFill>
              </a:rPr>
              <a:t>error rates were as low as 1% on males and as high as 35% on dark females</a:t>
            </a:r>
            <a:r>
              <a:rPr lang="en-US" sz="1400" i="1" dirty="0" smtClean="0">
                <a:solidFill>
                  <a:srgbClr val="0070C0"/>
                </a:solidFill>
              </a:rPr>
              <a:t>.</a:t>
            </a:r>
            <a:r>
              <a:rPr lang="en-US" sz="1400" dirty="0" smtClean="0"/>
              <a:t>”</a:t>
            </a:r>
          </a:p>
          <a:p>
            <a:endParaRPr lang="en-US" sz="1600" dirty="0"/>
          </a:p>
          <a:p>
            <a:endParaRPr lang="en-US" sz="1600" dirty="0"/>
          </a:p>
        </p:txBody>
      </p:sp>
      <p:pic>
        <p:nvPicPr>
          <p:cNvPr id="2" name="Picture 2" descr="https://cdn.ttgtmedia.com/rms/onlineImages/bi_ezine-how_ai_systems_amplify_bias.png"/>
          <p:cNvPicPr>
            <a:picLocks noChangeAspect="1" noChangeArrowheads="1"/>
          </p:cNvPicPr>
          <p:nvPr/>
        </p:nvPicPr>
        <p:blipFill rotWithShape="1">
          <a:blip r:embed="rId4">
            <a:extLst>
              <a:ext uri="{28A0092B-C50C-407E-A947-70E740481C1C}">
                <a14:useLocalDpi xmlns:a14="http://schemas.microsoft.com/office/drawing/2010/main" val="0"/>
              </a:ext>
            </a:extLst>
          </a:blip>
          <a:srcRect l="7486" t="12037" r="7681" b="25333"/>
          <a:stretch/>
        </p:blipFill>
        <p:spPr bwMode="auto">
          <a:xfrm>
            <a:off x="1475656" y="3212976"/>
            <a:ext cx="5871567" cy="3048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27172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is a Black-Box</a:t>
            </a:r>
            <a:endParaRPr lang="en-US" dirty="0"/>
          </a:p>
        </p:txBody>
      </p:sp>
      <p:sp>
        <p:nvSpPr>
          <p:cNvPr id="7" name="Content Placeholder 1"/>
          <p:cNvSpPr txBox="1">
            <a:spLocks/>
          </p:cNvSpPr>
          <p:nvPr/>
        </p:nvSpPr>
        <p:spPr>
          <a:xfrm>
            <a:off x="395536" y="1700807"/>
            <a:ext cx="7643614" cy="936105"/>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t>Deep learning </a:t>
            </a:r>
            <a:r>
              <a:rPr lang="en-US" sz="1600" dirty="0" smtClean="0"/>
              <a:t>tend </a:t>
            </a:r>
            <a:r>
              <a:rPr lang="en-US" sz="1600" dirty="0"/>
              <a:t>to have a lot of parameters, </a:t>
            </a:r>
            <a:r>
              <a:rPr lang="en-US" sz="1600" dirty="0" smtClean="0"/>
              <a:t>however, it is </a:t>
            </a:r>
            <a:r>
              <a:rPr lang="en-US" sz="1600" b="1" dirty="0">
                <a:solidFill>
                  <a:srgbClr val="0070C0"/>
                </a:solidFill>
              </a:rPr>
              <a:t>hard to explain </a:t>
            </a:r>
            <a:r>
              <a:rPr lang="en-US" sz="1600" dirty="0" smtClean="0"/>
              <a:t>why the model adapt to certain weights. It’s called </a:t>
            </a:r>
            <a:r>
              <a:rPr lang="en-US" sz="1600" b="1" dirty="0">
                <a:solidFill>
                  <a:srgbClr val="0070C0"/>
                </a:solidFill>
              </a:rPr>
              <a:t>black-box </a:t>
            </a:r>
            <a:r>
              <a:rPr lang="en-US" sz="1600" b="1" dirty="0" smtClean="0">
                <a:solidFill>
                  <a:srgbClr val="0070C0"/>
                </a:solidFill>
              </a:rPr>
              <a:t>model</a:t>
            </a:r>
            <a:endParaRPr lang="en-US" sz="1600" dirty="0" smtClean="0"/>
          </a:p>
          <a:p>
            <a:pPr>
              <a:buFont typeface="Arial" panose="020B0604020202020204" pitchFamily="34" charset="0"/>
              <a:buChar char="•"/>
            </a:pPr>
            <a:endParaRPr lang="en-US" sz="1600" dirty="0" smtClean="0"/>
          </a:p>
        </p:txBody>
      </p:sp>
      <p:sp>
        <p:nvSpPr>
          <p:cNvPr id="2" name="TextBox 1"/>
          <p:cNvSpPr txBox="1"/>
          <p:nvPr/>
        </p:nvSpPr>
        <p:spPr>
          <a:xfrm rot="21165127">
            <a:off x="4302361" y="3692747"/>
            <a:ext cx="4796207" cy="461665"/>
          </a:xfrm>
          <a:prstGeom prst="rect">
            <a:avLst/>
          </a:prstGeom>
          <a:noFill/>
        </p:spPr>
        <p:txBody>
          <a:bodyPr wrap="square" rtlCol="0">
            <a:spAutoFit/>
          </a:bodyPr>
          <a:lstStyle/>
          <a:p>
            <a:r>
              <a:rPr lang="en-US" dirty="0" smtClean="0"/>
              <a:t>Deep Learning Said OK is OK</a:t>
            </a:r>
            <a:endParaRPr lang="en-US" dirty="0"/>
          </a:p>
        </p:txBody>
      </p:sp>
      <p:grpSp>
        <p:nvGrpSpPr>
          <p:cNvPr id="4" name="Group 3"/>
          <p:cNvGrpSpPr/>
          <p:nvPr/>
        </p:nvGrpSpPr>
        <p:grpSpPr>
          <a:xfrm>
            <a:off x="899592" y="2780928"/>
            <a:ext cx="3312368" cy="3113835"/>
            <a:chOff x="899592" y="2780928"/>
            <a:chExt cx="3312368" cy="3113835"/>
          </a:xfrm>
        </p:grpSpPr>
        <p:pic>
          <p:nvPicPr>
            <p:cNvPr id="2050" name="Picture 2" descr="æè©±okå°±ok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780928"/>
              <a:ext cx="3312368" cy="311383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rot="21165127">
              <a:off x="1567441" y="3692746"/>
              <a:ext cx="2339127" cy="461665"/>
            </a:xfrm>
            <a:prstGeom prst="rect">
              <a:avLst/>
            </a:prstGeom>
            <a:noFill/>
          </p:spPr>
          <p:txBody>
            <a:bodyPr wrap="square" rtlCol="0">
              <a:spAutoFit/>
            </a:bodyPr>
            <a:lstStyle/>
            <a:p>
              <a:r>
                <a:rPr lang="en-US" dirty="0" smtClean="0">
                  <a:solidFill>
                    <a:schemeClr val="bg1"/>
                  </a:solidFill>
                </a:rPr>
                <a:t>I said OK is OK</a:t>
              </a:r>
              <a:endParaRPr lang="en-US" dirty="0">
                <a:solidFill>
                  <a:schemeClr val="bg1"/>
                </a:solidFill>
              </a:endParaRPr>
            </a:p>
          </p:txBody>
        </p:sp>
      </p:grpSp>
    </p:spTree>
    <p:extLst>
      <p:ext uri="{BB962C8B-B14F-4D97-AF65-F5344CB8AC3E}">
        <p14:creationId xmlns:p14="http://schemas.microsoft.com/office/powerpoint/2010/main" val="937476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is a Black-Box</a:t>
            </a:r>
            <a:endParaRPr lang="en-US" dirty="0"/>
          </a:p>
        </p:txBody>
      </p:sp>
      <p:sp>
        <p:nvSpPr>
          <p:cNvPr id="7" name="Content Placeholder 1"/>
          <p:cNvSpPr txBox="1">
            <a:spLocks/>
          </p:cNvSpPr>
          <p:nvPr/>
        </p:nvSpPr>
        <p:spPr>
          <a:xfrm>
            <a:off x="395536" y="1700807"/>
            <a:ext cx="7643614" cy="1224137"/>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Hard to explain the decision. Other models (decision trees) is easier to explain and interpret </a:t>
            </a:r>
          </a:p>
          <a:p>
            <a:pPr>
              <a:buFont typeface="Arial" panose="020B0604020202020204" pitchFamily="34" charset="0"/>
              <a:buChar char="•"/>
            </a:pPr>
            <a:endParaRPr lang="en-US" sz="1600" dirty="0" smtClean="0"/>
          </a:p>
          <a:p>
            <a:pPr>
              <a:buFont typeface="Arial" panose="020B0604020202020204" pitchFamily="34" charset="0"/>
              <a:buChar char="•"/>
            </a:pPr>
            <a:endParaRPr lang="en-US" sz="1600" dirty="0" smtClean="0"/>
          </a:p>
        </p:txBody>
      </p:sp>
      <p:pic>
        <p:nvPicPr>
          <p:cNvPr id="1026" name="Picture 2" descr="https://cdn-images-1.medium.com/max/1600/1*74HBY44aMX3nEDVwyFKlxg.png"/>
          <p:cNvPicPr>
            <a:picLocks noChangeAspect="1" noChangeArrowheads="1"/>
          </p:cNvPicPr>
          <p:nvPr/>
        </p:nvPicPr>
        <p:blipFill rotWithShape="1">
          <a:blip r:embed="rId2">
            <a:extLst>
              <a:ext uri="{28A0092B-C50C-407E-A947-70E740481C1C}">
                <a14:useLocalDpi xmlns:a14="http://schemas.microsoft.com/office/drawing/2010/main" val="0"/>
              </a:ext>
            </a:extLst>
          </a:blip>
          <a:srcRect l="2829" r="2022"/>
          <a:stretch/>
        </p:blipFill>
        <p:spPr bwMode="auto">
          <a:xfrm>
            <a:off x="855017" y="2564904"/>
            <a:ext cx="6724651" cy="3133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961177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My Thoughts on AI</a:t>
            </a:r>
            <a:endParaRPr lang="en-US" dirty="0"/>
          </a:p>
        </p:txBody>
      </p:sp>
      <p:sp>
        <p:nvSpPr>
          <p:cNvPr id="7" name="Content Placeholder 1"/>
          <p:cNvSpPr txBox="1">
            <a:spLocks/>
          </p:cNvSpPr>
          <p:nvPr/>
        </p:nvSpPr>
        <p:spPr>
          <a:xfrm>
            <a:off x="467544" y="2492896"/>
            <a:ext cx="5328592" cy="39604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People are (much) smarter but machines work (much much) harder. Is it a </a:t>
            </a:r>
            <a:r>
              <a:rPr lang="en-US" sz="1800" b="1" dirty="0" smtClean="0">
                <a:solidFill>
                  <a:srgbClr val="0070C0"/>
                </a:solidFill>
              </a:rPr>
              <a:t>race between rabbit </a:t>
            </a:r>
            <a:r>
              <a:rPr lang="en-US" sz="1800" b="1" dirty="0">
                <a:solidFill>
                  <a:srgbClr val="0070C0"/>
                </a:solidFill>
              </a:rPr>
              <a:t>&amp; </a:t>
            </a:r>
            <a:r>
              <a:rPr lang="en-US" sz="1800" b="1" dirty="0" smtClean="0">
                <a:solidFill>
                  <a:srgbClr val="0070C0"/>
                </a:solidFill>
              </a:rPr>
              <a:t>tortoise </a:t>
            </a:r>
            <a:r>
              <a:rPr lang="en-US" sz="1800" dirty="0" smtClean="0"/>
              <a:t>-&gt; </a:t>
            </a:r>
            <a:r>
              <a:rPr lang="en-US" sz="1800" b="1" dirty="0">
                <a:solidFill>
                  <a:srgbClr val="0070C0"/>
                </a:solidFill>
              </a:rPr>
              <a:t>but tortoise cannot fly </a:t>
            </a:r>
            <a:r>
              <a:rPr lang="en-US" sz="1800" dirty="0"/>
              <a:t>(limitation of the model)</a:t>
            </a:r>
            <a:endParaRPr lang="en-US" sz="1800" dirty="0" smtClean="0"/>
          </a:p>
          <a:p>
            <a:pPr>
              <a:buFont typeface="Arial" panose="020B0604020202020204" pitchFamily="34" charset="0"/>
              <a:buChar char="•"/>
            </a:pPr>
            <a:endParaRPr lang="en-US" altLang="zh-TW" sz="1800" dirty="0"/>
          </a:p>
          <a:p>
            <a:pPr>
              <a:buFont typeface="Arial" panose="020B0604020202020204" pitchFamily="34" charset="0"/>
              <a:buChar char="•"/>
            </a:pPr>
            <a:r>
              <a:rPr lang="en-US" altLang="zh-TW" sz="1800" dirty="0" smtClean="0"/>
              <a:t>3 idiots are better than one smart guy</a:t>
            </a:r>
            <a:r>
              <a:rPr lang="en-US" altLang="zh-TW" sz="1800" dirty="0"/>
              <a:t> </a:t>
            </a:r>
            <a:r>
              <a:rPr lang="en-US" altLang="zh-TW" sz="1800" dirty="0" smtClean="0"/>
              <a:t>(</a:t>
            </a:r>
            <a:r>
              <a:rPr lang="zh-TW" altLang="en-US" sz="1800" dirty="0"/>
              <a:t>三個臭皮匠，勝過一個</a:t>
            </a:r>
            <a:r>
              <a:rPr lang="zh-TW" altLang="en-US" sz="1800" dirty="0" smtClean="0"/>
              <a:t>諸葛亮</a:t>
            </a:r>
            <a:r>
              <a:rPr lang="en-US" altLang="zh-TW" sz="1800" dirty="0" smtClean="0"/>
              <a:t>) vs “One vs Ten” (</a:t>
            </a:r>
            <a:r>
              <a:rPr lang="zh-TW" altLang="en-US" sz="1800" dirty="0"/>
              <a:t>一個打十</a:t>
            </a:r>
            <a:r>
              <a:rPr lang="zh-TW" altLang="en-US" sz="1800" dirty="0" smtClean="0"/>
              <a:t>個</a:t>
            </a:r>
            <a:r>
              <a:rPr lang="en-US" altLang="zh-TW" sz="1800" dirty="0" smtClean="0"/>
              <a:t>)</a:t>
            </a:r>
            <a:endParaRPr lang="en-US" sz="1800" dirty="0" smtClean="0"/>
          </a:p>
          <a:p>
            <a:endParaRPr lang="en-US" sz="1800" dirty="0"/>
          </a:p>
          <a:p>
            <a:pPr>
              <a:buFont typeface="Arial" panose="020B0604020202020204" pitchFamily="34" charset="0"/>
              <a:buChar char="•"/>
            </a:pPr>
            <a:r>
              <a:rPr lang="en-US" sz="1800" b="1" dirty="0" smtClean="0"/>
              <a:t>AGI (Artificial General Intelligence)</a:t>
            </a:r>
            <a:r>
              <a:rPr lang="en-US" sz="1800" dirty="0" smtClean="0"/>
              <a:t>: machine is </a:t>
            </a:r>
            <a:r>
              <a:rPr lang="en-US" sz="1800" b="1" dirty="0">
                <a:solidFill>
                  <a:srgbClr val="0070C0"/>
                </a:solidFill>
              </a:rPr>
              <a:t>not real human-like </a:t>
            </a:r>
            <a:r>
              <a:rPr lang="en-US" sz="1800" dirty="0"/>
              <a:t>intelligence “</a:t>
            </a:r>
            <a:r>
              <a:rPr lang="en-US" sz="1800" dirty="0" smtClean="0"/>
              <a:t>yet” but are you going to achieve true Intelligence?</a:t>
            </a:r>
          </a:p>
          <a:p>
            <a:pPr>
              <a:buFont typeface="Arial" panose="020B0604020202020204" pitchFamily="34" charset="0"/>
              <a:buChar char="•"/>
            </a:pPr>
            <a:endParaRPr lang="en-US" sz="1800" dirty="0" smtClean="0"/>
          </a:p>
        </p:txBody>
      </p:sp>
      <p:pic>
        <p:nvPicPr>
          <p:cNvPr id="1026" name="Picture 2" descr="一個打十個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144" y="2636912"/>
            <a:ext cx="2797616" cy="19442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67544" y="1916832"/>
            <a:ext cx="3489097" cy="461665"/>
          </a:xfrm>
          <a:prstGeom prst="rect">
            <a:avLst/>
          </a:prstGeom>
          <a:noFill/>
        </p:spPr>
        <p:txBody>
          <a:bodyPr wrap="none" rtlCol="0">
            <a:spAutoFit/>
          </a:bodyPr>
          <a:lstStyle/>
          <a:p>
            <a:r>
              <a:rPr lang="en-US" dirty="0" smtClean="0"/>
              <a:t>Can AI replace human ?</a:t>
            </a:r>
            <a:endParaRPr lang="en-US" dirty="0"/>
          </a:p>
        </p:txBody>
      </p:sp>
    </p:spTree>
    <p:extLst>
      <p:ext uri="{BB962C8B-B14F-4D97-AF65-F5344CB8AC3E}">
        <p14:creationId xmlns:p14="http://schemas.microsoft.com/office/powerpoint/2010/main" val="33931025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My Thoughts on AI</a:t>
            </a:r>
            <a:endParaRPr lang="en-US" dirty="0"/>
          </a:p>
        </p:txBody>
      </p:sp>
      <p:pic>
        <p:nvPicPr>
          <p:cNvPr id="2" name="Picture 2" descr="洪為民生日派對｜治港者「心存僥倖」就是一種腐敗"/>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3284984"/>
            <a:ext cx="5120567" cy="28803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ورق الجدران شارة جلس robot head - sholaforests.or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70679">
            <a:off x="3032970" y="3330130"/>
            <a:ext cx="1546623" cy="15466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7544" y="1916832"/>
            <a:ext cx="3489097" cy="461665"/>
          </a:xfrm>
          <a:prstGeom prst="rect">
            <a:avLst/>
          </a:prstGeom>
          <a:noFill/>
        </p:spPr>
        <p:txBody>
          <a:bodyPr wrap="none" rtlCol="0">
            <a:spAutoFit/>
          </a:bodyPr>
          <a:lstStyle/>
          <a:p>
            <a:r>
              <a:rPr lang="en-US" dirty="0" smtClean="0"/>
              <a:t>Can AI replace human ?</a:t>
            </a:r>
            <a:endParaRPr lang="en-US" dirty="0"/>
          </a:p>
        </p:txBody>
      </p:sp>
      <p:sp>
        <p:nvSpPr>
          <p:cNvPr id="9" name="TextBox 8"/>
          <p:cNvSpPr txBox="1"/>
          <p:nvPr/>
        </p:nvSpPr>
        <p:spPr>
          <a:xfrm>
            <a:off x="5724128" y="5149641"/>
            <a:ext cx="2880320" cy="1015663"/>
          </a:xfrm>
          <a:prstGeom prst="rect">
            <a:avLst/>
          </a:prstGeom>
          <a:noFill/>
        </p:spPr>
        <p:txBody>
          <a:bodyPr wrap="square" rtlCol="0">
            <a:spAutoFit/>
          </a:bodyPr>
          <a:lstStyle/>
          <a:p>
            <a:r>
              <a:rPr lang="en-US" sz="2000" dirty="0" smtClean="0"/>
              <a:t>Human being like to have “</a:t>
            </a:r>
            <a:r>
              <a:rPr lang="en-US" sz="2000" b="1" dirty="0" smtClean="0">
                <a:solidFill>
                  <a:srgbClr val="0070C0"/>
                </a:solidFill>
              </a:rPr>
              <a:t>close touch</a:t>
            </a:r>
            <a:r>
              <a:rPr lang="en-US" sz="2000" dirty="0" smtClean="0"/>
              <a:t>” with human being</a:t>
            </a:r>
            <a:endParaRPr lang="en-US" sz="2000" dirty="0"/>
          </a:p>
        </p:txBody>
      </p:sp>
      <p:sp>
        <p:nvSpPr>
          <p:cNvPr id="6" name="TextBox 5"/>
          <p:cNvSpPr txBox="1"/>
          <p:nvPr/>
        </p:nvSpPr>
        <p:spPr>
          <a:xfrm>
            <a:off x="501777" y="2354977"/>
            <a:ext cx="8642223" cy="954107"/>
          </a:xfrm>
          <a:prstGeom prst="rect">
            <a:avLst/>
          </a:prstGeom>
          <a:noFill/>
        </p:spPr>
        <p:txBody>
          <a:bodyPr wrap="square" rtlCol="0">
            <a:spAutoFit/>
          </a:bodyPr>
          <a:lstStyle/>
          <a:p>
            <a:pPr marL="0" lvl="1"/>
            <a:r>
              <a:rPr lang="en-US" sz="1600" i="1" dirty="0"/>
              <a:t>Biologist Emerson M. Pugh once said, “If the human brain were so simple that we could understand it, we would be so simple that we couldn’t”</a:t>
            </a:r>
          </a:p>
          <a:p>
            <a:endParaRPr lang="en-US" dirty="0"/>
          </a:p>
        </p:txBody>
      </p:sp>
    </p:spTree>
    <p:extLst>
      <p:ext uri="{BB962C8B-B14F-4D97-AF65-F5344CB8AC3E}">
        <p14:creationId xmlns:p14="http://schemas.microsoft.com/office/powerpoint/2010/main" val="2203980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7" presetClass="path" presetSubtype="0" accel="50000" decel="50000" fill="hold" nodeType="clickEffect">
                                  <p:stCondLst>
                                    <p:cond delay="0"/>
                                  </p:stCondLst>
                                  <p:childTnLst>
                                    <p:animMotion origin="layout" path="M 0 0 L 0.067 0.04 C 0.081 0.049 0.102 0.054 0.124 0.054 C 0.149 0.054 0.169 0.049 0.183 0.04 L 0.25 0 E" pathEditMode="relative" ptsTypes="">
                                      <p:cBhvr>
                                        <p:cTn id="12" dur="2000" fill="hold"/>
                                        <p:tgtEl>
                                          <p:spTgt spid="1028"/>
                                        </p:tgtEl>
                                        <p:attrNameLst>
                                          <p:attrName>ppt_x</p:attrName>
                                          <p:attrName>ppt_y</p:attrName>
                                        </p:attrNameLst>
                                      </p:cBhvr>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Appendix</a:t>
            </a:r>
            <a:endParaRPr lang="en-US" dirty="0"/>
          </a:p>
        </p:txBody>
      </p:sp>
      <p:sp>
        <p:nvSpPr>
          <p:cNvPr id="7" name="Content Placeholder 1"/>
          <p:cNvSpPr txBox="1">
            <a:spLocks/>
          </p:cNvSpPr>
          <p:nvPr/>
        </p:nvSpPr>
        <p:spPr>
          <a:xfrm>
            <a:off x="395536" y="1700808"/>
            <a:ext cx="8640960"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a:p>
        </p:txBody>
      </p:sp>
      <p:sp>
        <p:nvSpPr>
          <p:cNvPr id="8" name="TextBox 7"/>
          <p:cNvSpPr txBox="1"/>
          <p:nvPr/>
        </p:nvSpPr>
        <p:spPr>
          <a:xfrm>
            <a:off x="1331640" y="3083767"/>
            <a:ext cx="6008055" cy="830997"/>
          </a:xfrm>
          <a:prstGeom prst="rect">
            <a:avLst/>
          </a:prstGeom>
          <a:noFill/>
        </p:spPr>
        <p:txBody>
          <a:bodyPr wrap="none" rtlCol="0">
            <a:spAutoFit/>
          </a:bodyPr>
          <a:lstStyle/>
          <a:p>
            <a:r>
              <a:rPr lang="en-US" sz="4800" dirty="0" smtClean="0"/>
              <a:t>~ Appendix Section ~</a:t>
            </a:r>
            <a:endParaRPr lang="en-US" sz="4800" dirty="0"/>
          </a:p>
        </p:txBody>
      </p:sp>
    </p:spTree>
    <p:extLst>
      <p:ext uri="{BB962C8B-B14F-4D97-AF65-F5344CB8AC3E}">
        <p14:creationId xmlns:p14="http://schemas.microsoft.com/office/powerpoint/2010/main" val="176867168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neural network weight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7882" y="3933056"/>
            <a:ext cx="4690184" cy="237819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Summary of Machine Learning</a:t>
            </a:r>
            <a:endParaRPr lang="en-US" dirty="0"/>
          </a:p>
        </p:txBody>
      </p:sp>
      <p:pic>
        <p:nvPicPr>
          <p:cNvPr id="2" name="Picture 2" descr="computer program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75" y="1772816"/>
            <a:ext cx="4101107" cy="2734072"/>
          </a:xfrm>
          <a:prstGeom prst="rect">
            <a:avLst/>
          </a:prstGeom>
          <a:noFill/>
          <a:extLst>
            <a:ext uri="{909E8E84-426E-40DD-AFC4-6F175D3DCCD1}">
              <a14:hiddenFill xmlns:a14="http://schemas.microsoft.com/office/drawing/2010/main">
                <a:solidFill>
                  <a:srgbClr val="FFFFFF"/>
                </a:solidFill>
              </a14:hiddenFill>
            </a:ext>
          </a:extLst>
        </p:spPr>
      </p:pic>
      <p:sp>
        <p:nvSpPr>
          <p:cNvPr id="4" name="Curved Down Arrow 3"/>
          <p:cNvSpPr/>
          <p:nvPr/>
        </p:nvSpPr>
        <p:spPr bwMode="auto">
          <a:xfrm>
            <a:off x="4732915" y="2130624"/>
            <a:ext cx="2664296" cy="1009228"/>
          </a:xfrm>
          <a:prstGeom prst="curved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6" name="TextBox 5"/>
          <p:cNvSpPr txBox="1"/>
          <p:nvPr/>
        </p:nvSpPr>
        <p:spPr>
          <a:xfrm>
            <a:off x="899592" y="4660490"/>
            <a:ext cx="2598788" cy="461665"/>
          </a:xfrm>
          <a:prstGeom prst="rect">
            <a:avLst/>
          </a:prstGeom>
          <a:noFill/>
        </p:spPr>
        <p:txBody>
          <a:bodyPr wrap="none" rtlCol="0">
            <a:spAutoFit/>
          </a:bodyPr>
          <a:lstStyle/>
          <a:p>
            <a:r>
              <a:rPr lang="en-US" dirty="0" smtClean="0"/>
              <a:t>Human Programs</a:t>
            </a:r>
            <a:endParaRPr lang="en-US" dirty="0"/>
          </a:p>
        </p:txBody>
      </p:sp>
      <p:sp>
        <p:nvSpPr>
          <p:cNvPr id="9" name="TextBox 8"/>
          <p:cNvSpPr txBox="1"/>
          <p:nvPr/>
        </p:nvSpPr>
        <p:spPr>
          <a:xfrm>
            <a:off x="5918280" y="3443112"/>
            <a:ext cx="2957861" cy="461665"/>
          </a:xfrm>
          <a:prstGeom prst="rect">
            <a:avLst/>
          </a:prstGeom>
          <a:noFill/>
        </p:spPr>
        <p:txBody>
          <a:bodyPr wrap="none" rtlCol="0">
            <a:spAutoFit/>
          </a:bodyPr>
          <a:lstStyle/>
          <a:p>
            <a:r>
              <a:rPr lang="en-US" dirty="0" smtClean="0"/>
              <a:t>Computer Programs</a:t>
            </a:r>
            <a:endParaRPr lang="en-US" dirty="0"/>
          </a:p>
        </p:txBody>
      </p:sp>
    </p:spTree>
    <p:extLst>
      <p:ext uri="{BB962C8B-B14F-4D97-AF65-F5344CB8AC3E}">
        <p14:creationId xmlns:p14="http://schemas.microsoft.com/office/powerpoint/2010/main" val="2214249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Reinforcement Learning</a:t>
            </a:r>
            <a:endParaRPr lang="en-US" dirty="0"/>
          </a:p>
        </p:txBody>
      </p:sp>
      <p:sp>
        <p:nvSpPr>
          <p:cNvPr id="7" name="Content Placeholder 1"/>
          <p:cNvSpPr txBox="1">
            <a:spLocks/>
          </p:cNvSpPr>
          <p:nvPr/>
        </p:nvSpPr>
        <p:spPr>
          <a:xfrm>
            <a:off x="179512" y="1988840"/>
            <a:ext cx="5040560" cy="39604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Software </a:t>
            </a:r>
            <a:r>
              <a:rPr lang="en-US" sz="1600" dirty="0"/>
              <a:t>agents </a:t>
            </a:r>
            <a:r>
              <a:rPr lang="en-US" sz="1600" dirty="0" smtClean="0"/>
              <a:t>to </a:t>
            </a:r>
            <a:r>
              <a:rPr lang="en-US" sz="1600" dirty="0"/>
              <a:t>take </a:t>
            </a:r>
            <a:r>
              <a:rPr lang="en-US" sz="1600" b="1" dirty="0">
                <a:solidFill>
                  <a:srgbClr val="0070C0"/>
                </a:solidFill>
              </a:rPr>
              <a:t>actions</a:t>
            </a:r>
            <a:r>
              <a:rPr lang="en-US" sz="1600" dirty="0"/>
              <a:t> in an </a:t>
            </a:r>
            <a:r>
              <a:rPr lang="en-US" sz="1600" b="1" dirty="0">
                <a:solidFill>
                  <a:srgbClr val="0070C0"/>
                </a:solidFill>
              </a:rPr>
              <a:t>environment</a:t>
            </a:r>
            <a:r>
              <a:rPr lang="en-US" sz="1600" dirty="0">
                <a:solidFill>
                  <a:srgbClr val="0070C0"/>
                </a:solidFill>
              </a:rPr>
              <a:t> </a:t>
            </a:r>
            <a:r>
              <a:rPr lang="en-US" sz="1600" dirty="0"/>
              <a:t>so as to </a:t>
            </a:r>
            <a:r>
              <a:rPr lang="en-US" sz="1600" b="1" dirty="0">
                <a:solidFill>
                  <a:srgbClr val="0070C0"/>
                </a:solidFill>
              </a:rPr>
              <a:t>maximize</a:t>
            </a:r>
            <a:r>
              <a:rPr lang="en-US" sz="1600" dirty="0"/>
              <a:t> some notion of cumulative </a:t>
            </a:r>
            <a:r>
              <a:rPr lang="en-US" sz="1600" b="1" dirty="0" smtClean="0">
                <a:solidFill>
                  <a:srgbClr val="0070C0"/>
                </a:solidFill>
              </a:rPr>
              <a:t>reward </a:t>
            </a:r>
            <a:r>
              <a:rPr lang="en-US" sz="1600" dirty="0"/>
              <a:t>to </a:t>
            </a:r>
            <a:r>
              <a:rPr lang="en-US" sz="1600" dirty="0" smtClean="0"/>
              <a:t>achieve the </a:t>
            </a:r>
            <a:r>
              <a:rPr lang="en-US" sz="1600" b="1" dirty="0" smtClean="0">
                <a:solidFill>
                  <a:srgbClr val="0070C0"/>
                </a:solidFill>
              </a:rPr>
              <a:t>objective</a:t>
            </a:r>
            <a:r>
              <a:rPr lang="en-US" sz="1600" dirty="0" smtClean="0"/>
              <a:t>. </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The feedback (rewards or punishments) can be </a:t>
            </a:r>
            <a:r>
              <a:rPr lang="en-US" sz="1600" b="1" dirty="0" smtClean="0">
                <a:solidFill>
                  <a:srgbClr val="0070C0"/>
                </a:solidFill>
              </a:rPr>
              <a:t>delayed. </a:t>
            </a:r>
          </a:p>
          <a:p>
            <a:pPr>
              <a:buFont typeface="Arial" panose="020B0604020202020204" pitchFamily="34" charset="0"/>
              <a:buChar char="•"/>
            </a:pPr>
            <a:endParaRPr lang="en-US" sz="1600" b="1" dirty="0">
              <a:solidFill>
                <a:srgbClr val="0070C0"/>
              </a:solidFill>
            </a:endParaRPr>
          </a:p>
          <a:p>
            <a:pPr>
              <a:buFont typeface="Arial" panose="020B0604020202020204" pitchFamily="34" charset="0"/>
              <a:buChar char="•"/>
            </a:pPr>
            <a:r>
              <a:rPr lang="en-US" sz="1600" b="1" dirty="0">
                <a:solidFill>
                  <a:srgbClr val="0070C0"/>
                </a:solidFill>
              </a:rPr>
              <a:t>Explore vs. Exploit</a:t>
            </a:r>
            <a:r>
              <a:rPr lang="en-US" sz="1600" dirty="0" smtClean="0"/>
              <a:t>: </a:t>
            </a:r>
            <a:r>
              <a:rPr lang="en-US" sz="1600" dirty="0"/>
              <a:t>should the algorithm explore new alternative actions that may maximize the final reward, or stick to the established one that maximizes the immediate reward</a:t>
            </a:r>
            <a:r>
              <a:rPr lang="en-US" sz="1600" dirty="0" smtClean="0"/>
              <a:t>.</a:t>
            </a:r>
          </a:p>
          <a:p>
            <a:pPr>
              <a:buFont typeface="Arial" panose="020B0604020202020204" pitchFamily="34" charset="0"/>
              <a:buChar char="•"/>
            </a:pPr>
            <a:endParaRPr lang="en-US" sz="1600" dirty="0" smtClean="0"/>
          </a:p>
          <a:p>
            <a:pPr>
              <a:buFont typeface="Arial" panose="020B0604020202020204" pitchFamily="34" charset="0"/>
              <a:buChar char="•"/>
            </a:pPr>
            <a:endParaRPr lang="en-US" sz="1600" dirty="0"/>
          </a:p>
          <a:p>
            <a:r>
              <a:rPr lang="en-US" sz="1600" dirty="0"/>
              <a:t>	</a:t>
            </a:r>
            <a:endParaRPr lang="en-US" sz="1600" dirty="0" smtClean="0"/>
          </a:p>
        </p:txBody>
      </p:sp>
      <p:pic>
        <p:nvPicPr>
          <p:cNvPr id="2050" name="Picture 2" descr="https://upload.wikimedia.org/wikipedia/commons/thumb/1/1b/Reinforcement_learning_diagram.svg/250px-Reinforcement_learning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9102" y="2018001"/>
            <a:ext cx="3317354" cy="3211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04952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1264475"/>
            <a:ext cx="6840760" cy="5130570"/>
          </a:xfrm>
          <a:prstGeom prst="rect">
            <a:avLst/>
          </a:prstGeom>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Summary of the Algorithms</a:t>
            </a:r>
            <a:endParaRPr lang="en-US" dirty="0"/>
          </a:p>
        </p:txBody>
      </p:sp>
    </p:spTree>
    <p:extLst>
      <p:ext uri="{BB962C8B-B14F-4D97-AF65-F5344CB8AC3E}">
        <p14:creationId xmlns:p14="http://schemas.microsoft.com/office/powerpoint/2010/main" val="76387528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Summary of the Usages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677" y="1850173"/>
            <a:ext cx="8684989" cy="4232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561492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52</a:t>
            </a:fld>
            <a:endParaRPr lang="en-US" sz="1400" dirty="0">
              <a:latin typeface="Arial" charset="0"/>
            </a:endParaRPr>
          </a:p>
        </p:txBody>
      </p:sp>
      <p:sp>
        <p:nvSpPr>
          <p:cNvPr id="3" name="Title 2"/>
          <p:cNvSpPr>
            <a:spLocks noGrp="1"/>
          </p:cNvSpPr>
          <p:nvPr>
            <p:ph type="title" idx="4294967295"/>
          </p:nvPr>
        </p:nvSpPr>
        <p:spPr>
          <a:xfrm>
            <a:off x="0" y="620713"/>
            <a:ext cx="8316416" cy="1000125"/>
          </a:xfrm>
        </p:spPr>
        <p:txBody>
          <a:bodyPr/>
          <a:lstStyle/>
          <a:p>
            <a:pPr marL="457200" indent="-457200"/>
            <a:r>
              <a:rPr lang="en-US" dirty="0" smtClean="0"/>
              <a:t>Machine Learning – Over fit / Under fit</a:t>
            </a:r>
            <a:endParaRPr lang="en-US" dirty="0"/>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Under fit</a:t>
            </a:r>
            <a:r>
              <a:rPr lang="en-US" sz="1800" dirty="0" smtClean="0"/>
              <a:t>: </a:t>
            </a:r>
            <a:r>
              <a:rPr lang="en-US" sz="1800" dirty="0"/>
              <a:t>cannot capture the underlying trend of the data</a:t>
            </a:r>
            <a:endParaRPr lang="en-US" sz="1800" dirty="0" smtClean="0"/>
          </a:p>
          <a:p>
            <a:endParaRPr lang="en-US" sz="1800" dirty="0"/>
          </a:p>
          <a:p>
            <a:r>
              <a:rPr lang="en-US" sz="1800" b="1" dirty="0" smtClean="0"/>
              <a:t>Over fit</a:t>
            </a:r>
            <a:r>
              <a:rPr lang="en-US" sz="1800" dirty="0"/>
              <a:t>: </a:t>
            </a:r>
            <a:r>
              <a:rPr lang="en-US" sz="1800" dirty="0" smtClean="0"/>
              <a:t>instead of making </a:t>
            </a:r>
            <a:r>
              <a:rPr lang="en-US" sz="1800" dirty="0"/>
              <a:t>reliable predictions on unseen test </a:t>
            </a:r>
            <a:r>
              <a:rPr lang="en-US" sz="1800" dirty="0" smtClean="0"/>
              <a:t>data, it </a:t>
            </a:r>
            <a:r>
              <a:rPr lang="en-US" sz="1800" b="1" dirty="0">
                <a:solidFill>
                  <a:srgbClr val="0070C0"/>
                </a:solidFill>
              </a:rPr>
              <a:t>describes random error or </a:t>
            </a:r>
            <a:r>
              <a:rPr lang="en-US" sz="1800" b="1" dirty="0" smtClean="0">
                <a:solidFill>
                  <a:srgbClr val="0070C0"/>
                </a:solidFill>
              </a:rPr>
              <a:t>noise</a:t>
            </a:r>
            <a:r>
              <a:rPr lang="en-US" sz="1800" dirty="0" smtClean="0"/>
              <a:t>. It model the </a:t>
            </a:r>
            <a:r>
              <a:rPr lang="en-US" sz="1800" dirty="0"/>
              <a:t>underlying relationship excessively </a:t>
            </a:r>
            <a:r>
              <a:rPr lang="en-US" sz="1800" dirty="0" smtClean="0"/>
              <a:t>complex (</a:t>
            </a:r>
            <a:r>
              <a:rPr lang="en-US" sz="1800" b="1" dirty="0" smtClean="0">
                <a:solidFill>
                  <a:srgbClr val="0070C0"/>
                </a:solidFill>
              </a:rPr>
              <a:t>too </a:t>
            </a:r>
            <a:r>
              <a:rPr lang="en-US" sz="1800" b="1" dirty="0">
                <a:solidFill>
                  <a:srgbClr val="0070C0"/>
                </a:solidFill>
              </a:rPr>
              <a:t>many parameters</a:t>
            </a:r>
            <a:r>
              <a:rPr lang="en-US" sz="1800" dirty="0"/>
              <a:t> relative to the </a:t>
            </a:r>
            <a:r>
              <a:rPr lang="en-US" sz="1800" dirty="0" smtClean="0"/>
              <a:t>observations).The result is poor</a:t>
            </a:r>
            <a:r>
              <a:rPr lang="en-US" sz="1800" dirty="0"/>
              <a:t> predictive performance, as it </a:t>
            </a:r>
            <a:r>
              <a:rPr lang="en-US" sz="1800" b="1" dirty="0">
                <a:solidFill>
                  <a:srgbClr val="0070C0"/>
                </a:solidFill>
              </a:rPr>
              <a:t>overreacts to minor fluctuations </a:t>
            </a:r>
            <a:r>
              <a:rPr lang="en-US" sz="1800" dirty="0"/>
              <a:t>in the training data </a:t>
            </a:r>
            <a:endParaRPr lang="en-US" sz="1800" dirty="0" smtClean="0"/>
          </a:p>
          <a:p>
            <a:endParaRPr lang="en-US" sz="1600" dirty="0" smtClean="0"/>
          </a:p>
          <a:p>
            <a:r>
              <a:rPr lang="en-US" sz="1600" dirty="0" smtClean="0"/>
              <a:t>(</a:t>
            </a:r>
            <a:r>
              <a:rPr lang="en-US" sz="1600" dirty="0"/>
              <a:t>The key different from </a:t>
            </a:r>
            <a:r>
              <a:rPr lang="en-US" sz="1600" dirty="0" smtClean="0"/>
              <a:t>optimization </a:t>
            </a:r>
            <a:r>
              <a:rPr lang="en-US" sz="1600" dirty="0"/>
              <a:t>is that Machine Learning </a:t>
            </a:r>
            <a:r>
              <a:rPr lang="en-US" sz="1600" dirty="0" smtClean="0"/>
              <a:t>needs </a:t>
            </a:r>
            <a:r>
              <a:rPr lang="en-US" sz="1600" dirty="0"/>
              <a:t>to generalize the solution to predict unseen </a:t>
            </a:r>
            <a:r>
              <a:rPr lang="en-US" sz="1600" dirty="0" smtClean="0"/>
              <a:t>data)</a:t>
            </a:r>
            <a:endParaRPr lang="en-US" sz="1600" dirty="0"/>
          </a:p>
          <a:p>
            <a:endParaRPr lang="en-US" sz="1600" dirty="0"/>
          </a:p>
        </p:txBody>
      </p:sp>
      <p:pic>
        <p:nvPicPr>
          <p:cNvPr id="1026" name="Picture 2" descr="overfitting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4797152"/>
            <a:ext cx="5286375"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19310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53</a:t>
            </a:fld>
            <a:endParaRPr lang="en-US" sz="1400" dirty="0">
              <a:latin typeface="Arial" charset="0"/>
            </a:endParaRPr>
          </a:p>
        </p:txBody>
      </p:sp>
      <p:sp>
        <p:nvSpPr>
          <p:cNvPr id="3" name="Title 2"/>
          <p:cNvSpPr>
            <a:spLocks noGrp="1"/>
          </p:cNvSpPr>
          <p:nvPr>
            <p:ph type="title" idx="4294967295"/>
          </p:nvPr>
        </p:nvSpPr>
        <p:spPr>
          <a:xfrm>
            <a:off x="0" y="620713"/>
            <a:ext cx="8388424" cy="1000125"/>
          </a:xfrm>
        </p:spPr>
        <p:txBody>
          <a:bodyPr>
            <a:normAutofit/>
          </a:bodyPr>
          <a:lstStyle/>
          <a:p>
            <a:pPr marL="457200" indent="-457200"/>
            <a:r>
              <a:rPr lang="en-US" dirty="0" smtClean="0"/>
              <a:t>Machine Learning – Over fit / Under fit</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049790138"/>
              </p:ext>
            </p:extLst>
          </p:nvPr>
        </p:nvGraphicFramePr>
        <p:xfrm>
          <a:off x="827584" y="1628800"/>
          <a:ext cx="7272808" cy="905249"/>
        </p:xfrm>
        <a:graphic>
          <a:graphicData uri="http://schemas.openxmlformats.org/drawingml/2006/table">
            <a:tbl>
              <a:tblPr firstRow="1" bandRow="1">
                <a:tableStyleId>{5C22544A-7EE6-4342-B048-85BDC9FD1C3A}</a:tableStyleId>
              </a:tblPr>
              <a:tblGrid>
                <a:gridCol w="1224136"/>
                <a:gridCol w="1368152"/>
                <a:gridCol w="1224136"/>
                <a:gridCol w="3456384"/>
              </a:tblGrid>
              <a:tr h="360040">
                <a:tc>
                  <a:txBody>
                    <a:bodyPr/>
                    <a:lstStyle/>
                    <a:p>
                      <a:r>
                        <a:rPr lang="en-US" sz="1400" dirty="0" smtClean="0"/>
                        <a:t>Accuracy</a:t>
                      </a:r>
                      <a:endParaRPr lang="en-US" sz="1400" dirty="0"/>
                    </a:p>
                  </a:txBody>
                  <a:tcPr/>
                </a:tc>
                <a:tc>
                  <a:txBody>
                    <a:bodyPr/>
                    <a:lstStyle/>
                    <a:p>
                      <a:r>
                        <a:rPr lang="en-US" sz="1400" dirty="0" smtClean="0"/>
                        <a:t>Training </a:t>
                      </a:r>
                      <a:endParaRPr lang="en-US" sz="1400" dirty="0"/>
                    </a:p>
                  </a:txBody>
                  <a:tcPr/>
                </a:tc>
                <a:tc>
                  <a:txBody>
                    <a:bodyPr/>
                    <a:lstStyle/>
                    <a:p>
                      <a:r>
                        <a:rPr lang="en-US" sz="1400" dirty="0" smtClean="0"/>
                        <a:t>Validation/Testing</a:t>
                      </a:r>
                      <a:endParaRPr lang="en-US" sz="1400" dirty="0"/>
                    </a:p>
                  </a:txBody>
                  <a:tcPr/>
                </a:tc>
                <a:tc>
                  <a:txBody>
                    <a:bodyPr/>
                    <a:lstStyle/>
                    <a:p>
                      <a:r>
                        <a:rPr lang="en-US" sz="1400" dirty="0" smtClean="0"/>
                        <a:t>Possible Solutions</a:t>
                      </a:r>
                      <a:endParaRPr lang="en-US" sz="1400" dirty="0"/>
                    </a:p>
                  </a:txBody>
                  <a:tcPr/>
                </a:tc>
              </a:tr>
              <a:tr h="387089">
                <a:tc>
                  <a:txBody>
                    <a:bodyPr/>
                    <a:lstStyle/>
                    <a:p>
                      <a:r>
                        <a:rPr lang="en-US" sz="1400" dirty="0" smtClean="0"/>
                        <a:t>Under fit</a:t>
                      </a:r>
                      <a:endParaRPr lang="en-US" sz="1400" dirty="0"/>
                    </a:p>
                  </a:txBody>
                  <a:tcPr/>
                </a:tc>
                <a:tc>
                  <a:txBody>
                    <a:bodyPr/>
                    <a:lstStyle/>
                    <a:p>
                      <a:r>
                        <a:rPr lang="en-US" sz="1400" dirty="0" smtClean="0"/>
                        <a:t>Low</a:t>
                      </a:r>
                      <a:endParaRPr lang="en-US" sz="1400" dirty="0"/>
                    </a:p>
                  </a:txBody>
                  <a:tcPr/>
                </a:tc>
                <a:tc>
                  <a:txBody>
                    <a:bodyPr/>
                    <a:lstStyle/>
                    <a:p>
                      <a:r>
                        <a:rPr lang="en-US" sz="1400" dirty="0" smtClean="0"/>
                        <a:t>Low</a:t>
                      </a:r>
                      <a:endParaRPr lang="en-US" sz="1400" dirty="0"/>
                    </a:p>
                  </a:txBody>
                  <a:tcPr/>
                </a:tc>
                <a:tc>
                  <a:txBody>
                    <a:bodyPr/>
                    <a:lstStyle/>
                    <a:p>
                      <a:r>
                        <a:rPr lang="en-US" sz="1400" dirty="0" smtClean="0"/>
                        <a:t>Increase the capacity of the model</a:t>
                      </a:r>
                      <a:endParaRPr lang="en-US" sz="1400" dirty="0"/>
                    </a:p>
                  </a:txBody>
                  <a:tcPr/>
                </a:tc>
              </a:tr>
            </a:tbl>
          </a:graphicData>
        </a:graphic>
      </p:graphicFrame>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959" y="2852936"/>
            <a:ext cx="3828147" cy="2592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2842839"/>
            <a:ext cx="2736304" cy="2746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736" y="5733256"/>
            <a:ext cx="4438650" cy="219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3811" y="5949280"/>
            <a:ext cx="1762125"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915488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54</a:t>
            </a:fld>
            <a:endParaRPr lang="en-US" sz="1400" dirty="0">
              <a:latin typeface="Arial" charset="0"/>
            </a:endParaRPr>
          </a:p>
        </p:txBody>
      </p:sp>
      <p:sp>
        <p:nvSpPr>
          <p:cNvPr id="3" name="Title 2"/>
          <p:cNvSpPr>
            <a:spLocks noGrp="1"/>
          </p:cNvSpPr>
          <p:nvPr>
            <p:ph type="title" idx="4294967295"/>
          </p:nvPr>
        </p:nvSpPr>
        <p:spPr>
          <a:xfrm>
            <a:off x="0" y="620713"/>
            <a:ext cx="8388424" cy="1000125"/>
          </a:xfrm>
        </p:spPr>
        <p:txBody>
          <a:bodyPr>
            <a:normAutofit/>
          </a:bodyPr>
          <a:lstStyle/>
          <a:p>
            <a:pPr marL="457200" indent="-457200"/>
            <a:r>
              <a:rPr lang="en-US" dirty="0" smtClean="0"/>
              <a:t>Machine Learning – Over fit / Under fit</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907273840"/>
              </p:ext>
            </p:extLst>
          </p:nvPr>
        </p:nvGraphicFramePr>
        <p:xfrm>
          <a:off x="827584" y="1628800"/>
          <a:ext cx="7272808" cy="905249"/>
        </p:xfrm>
        <a:graphic>
          <a:graphicData uri="http://schemas.openxmlformats.org/drawingml/2006/table">
            <a:tbl>
              <a:tblPr firstRow="1" bandRow="1">
                <a:tableStyleId>{5C22544A-7EE6-4342-B048-85BDC9FD1C3A}</a:tableStyleId>
              </a:tblPr>
              <a:tblGrid>
                <a:gridCol w="1224136"/>
                <a:gridCol w="1368152"/>
                <a:gridCol w="1296144"/>
                <a:gridCol w="3384376"/>
              </a:tblGrid>
              <a:tr h="360040">
                <a:tc>
                  <a:txBody>
                    <a:bodyPr/>
                    <a:lstStyle/>
                    <a:p>
                      <a:r>
                        <a:rPr lang="en-US" sz="1400" dirty="0" smtClean="0"/>
                        <a:t>Accuracy</a:t>
                      </a:r>
                      <a:endParaRPr lang="en-US" sz="1400" dirty="0"/>
                    </a:p>
                  </a:txBody>
                  <a:tcPr/>
                </a:tc>
                <a:tc>
                  <a:txBody>
                    <a:bodyPr/>
                    <a:lstStyle/>
                    <a:p>
                      <a:r>
                        <a:rPr lang="en-US" sz="1400" dirty="0" smtClean="0"/>
                        <a:t>Training </a:t>
                      </a:r>
                      <a:endParaRPr lang="en-US" sz="1400" dirty="0"/>
                    </a:p>
                  </a:txBody>
                  <a:tcPr/>
                </a:tc>
                <a:tc>
                  <a:txBody>
                    <a:bodyPr/>
                    <a:lstStyle/>
                    <a:p>
                      <a:r>
                        <a:rPr lang="en-US" sz="1400" dirty="0" smtClean="0"/>
                        <a:t>Validation/Testing</a:t>
                      </a:r>
                      <a:endParaRPr lang="en-US" sz="1400" dirty="0"/>
                    </a:p>
                  </a:txBody>
                  <a:tcPr/>
                </a:tc>
                <a:tc>
                  <a:txBody>
                    <a:bodyPr/>
                    <a:lstStyle/>
                    <a:p>
                      <a:r>
                        <a:rPr lang="en-US" sz="1400" dirty="0" smtClean="0"/>
                        <a:t>Possible Solutions</a:t>
                      </a:r>
                      <a:endParaRPr lang="en-US" sz="1400" dirty="0"/>
                    </a:p>
                  </a:txBody>
                  <a:tcPr/>
                </a:tc>
              </a:tr>
              <a:tr h="387089">
                <a:tc>
                  <a:txBody>
                    <a:bodyPr/>
                    <a:lstStyle/>
                    <a:p>
                      <a:r>
                        <a:rPr lang="en-US" sz="1400" dirty="0" smtClean="0"/>
                        <a:t>Just fit</a:t>
                      </a:r>
                      <a:endParaRPr lang="en-US" sz="1400" dirty="0"/>
                    </a:p>
                  </a:txBody>
                  <a:tcPr/>
                </a:tc>
                <a:tc>
                  <a:txBody>
                    <a:bodyPr/>
                    <a:lstStyle/>
                    <a:p>
                      <a:r>
                        <a:rPr lang="en-US" sz="1400" dirty="0" smtClean="0"/>
                        <a:t>High</a:t>
                      </a:r>
                      <a:endParaRPr lang="en-US" sz="1400" dirty="0"/>
                    </a:p>
                  </a:txBody>
                  <a:tcPr/>
                </a:tc>
                <a:tc>
                  <a:txBody>
                    <a:bodyPr/>
                    <a:lstStyle/>
                    <a:p>
                      <a:r>
                        <a:rPr lang="en-US" sz="1400" dirty="0" smtClean="0"/>
                        <a:t>High</a:t>
                      </a:r>
                      <a:endParaRPr lang="en-US" sz="1400" dirty="0"/>
                    </a:p>
                  </a:txBody>
                  <a:tcPr/>
                </a:tc>
                <a:tc>
                  <a:txBody>
                    <a:bodyPr/>
                    <a:lstStyle/>
                    <a:p>
                      <a:endParaRPr lang="en-US" sz="1400" dirty="0"/>
                    </a:p>
                  </a:txBody>
                  <a:tcPr/>
                </a:tc>
              </a:tr>
            </a:tbl>
          </a:graphicData>
        </a:graphic>
      </p:graphicFrame>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842839"/>
            <a:ext cx="2736304" cy="2746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5733256"/>
            <a:ext cx="4362450"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7027" y="2842839"/>
            <a:ext cx="3863725" cy="26348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5736" y="5985470"/>
            <a:ext cx="1733550"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739557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55</a:t>
            </a:fld>
            <a:endParaRPr lang="en-US" sz="1400" dirty="0">
              <a:latin typeface="Arial" charset="0"/>
            </a:endParaRPr>
          </a:p>
        </p:txBody>
      </p:sp>
      <p:sp>
        <p:nvSpPr>
          <p:cNvPr id="3" name="Title 2"/>
          <p:cNvSpPr>
            <a:spLocks noGrp="1"/>
          </p:cNvSpPr>
          <p:nvPr>
            <p:ph type="title" idx="4294967295"/>
          </p:nvPr>
        </p:nvSpPr>
        <p:spPr>
          <a:xfrm>
            <a:off x="0" y="620713"/>
            <a:ext cx="8388424" cy="1000125"/>
          </a:xfrm>
        </p:spPr>
        <p:txBody>
          <a:bodyPr>
            <a:normAutofit/>
          </a:bodyPr>
          <a:lstStyle/>
          <a:p>
            <a:pPr marL="457200" indent="-457200"/>
            <a:r>
              <a:rPr lang="en-US" dirty="0" smtClean="0"/>
              <a:t>Machine Learning – Over fit / Under fit</a:t>
            </a:r>
            <a:endParaRPr 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199" y="2610998"/>
            <a:ext cx="5317650" cy="3770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2" name="Table 1"/>
          <p:cNvGraphicFramePr>
            <a:graphicFrameLocks noGrp="1"/>
          </p:cNvGraphicFramePr>
          <p:nvPr>
            <p:extLst>
              <p:ext uri="{D42A27DB-BD31-4B8C-83A1-F6EECF244321}">
                <p14:modId xmlns:p14="http://schemas.microsoft.com/office/powerpoint/2010/main" val="456806176"/>
              </p:ext>
            </p:extLst>
          </p:nvPr>
        </p:nvGraphicFramePr>
        <p:xfrm>
          <a:off x="827584" y="1628800"/>
          <a:ext cx="7848872" cy="1036320"/>
        </p:xfrm>
        <a:graphic>
          <a:graphicData uri="http://schemas.openxmlformats.org/drawingml/2006/table">
            <a:tbl>
              <a:tblPr firstRow="1" bandRow="1">
                <a:tableStyleId>{5C22544A-7EE6-4342-B048-85BDC9FD1C3A}</a:tableStyleId>
              </a:tblPr>
              <a:tblGrid>
                <a:gridCol w="1224136"/>
                <a:gridCol w="1368152"/>
                <a:gridCol w="1224136"/>
                <a:gridCol w="4032448"/>
              </a:tblGrid>
              <a:tr h="360040">
                <a:tc>
                  <a:txBody>
                    <a:bodyPr/>
                    <a:lstStyle/>
                    <a:p>
                      <a:r>
                        <a:rPr lang="en-US" sz="1400" dirty="0" smtClean="0"/>
                        <a:t>Accuracy</a:t>
                      </a:r>
                      <a:endParaRPr lang="en-US" sz="1400" dirty="0"/>
                    </a:p>
                  </a:txBody>
                  <a:tcPr/>
                </a:tc>
                <a:tc>
                  <a:txBody>
                    <a:bodyPr/>
                    <a:lstStyle/>
                    <a:p>
                      <a:r>
                        <a:rPr lang="en-US" sz="1400" dirty="0" smtClean="0"/>
                        <a:t>Training </a:t>
                      </a:r>
                      <a:endParaRPr lang="en-US" sz="1400" dirty="0"/>
                    </a:p>
                  </a:txBody>
                  <a:tcPr/>
                </a:tc>
                <a:tc>
                  <a:txBody>
                    <a:bodyPr/>
                    <a:lstStyle/>
                    <a:p>
                      <a:r>
                        <a:rPr lang="en-US" sz="1400" dirty="0" smtClean="0"/>
                        <a:t>Validation/Testing</a:t>
                      </a:r>
                      <a:endParaRPr lang="en-US" sz="1400" dirty="0"/>
                    </a:p>
                  </a:txBody>
                  <a:tcPr/>
                </a:tc>
                <a:tc>
                  <a:txBody>
                    <a:bodyPr/>
                    <a:lstStyle/>
                    <a:p>
                      <a:r>
                        <a:rPr lang="en-US" sz="1400" dirty="0" smtClean="0"/>
                        <a:t>Possible Solutions</a:t>
                      </a:r>
                      <a:endParaRPr lang="en-US" sz="1400" dirty="0"/>
                    </a:p>
                  </a:txBody>
                  <a:tcPr/>
                </a:tc>
              </a:tr>
              <a:tr h="387089">
                <a:tc>
                  <a:txBody>
                    <a:bodyPr/>
                    <a:lstStyle/>
                    <a:p>
                      <a:r>
                        <a:rPr lang="en-US" sz="1400" dirty="0" smtClean="0"/>
                        <a:t>Over fit</a:t>
                      </a:r>
                      <a:endParaRPr lang="en-US" sz="1400" dirty="0"/>
                    </a:p>
                  </a:txBody>
                  <a:tcPr/>
                </a:tc>
                <a:tc>
                  <a:txBody>
                    <a:bodyPr/>
                    <a:lstStyle/>
                    <a:p>
                      <a:r>
                        <a:rPr lang="en-US" sz="1400" dirty="0" smtClean="0"/>
                        <a:t>High</a:t>
                      </a:r>
                      <a:endParaRPr lang="en-US" sz="1400" dirty="0"/>
                    </a:p>
                  </a:txBody>
                  <a:tcPr/>
                </a:tc>
                <a:tc>
                  <a:txBody>
                    <a:bodyPr/>
                    <a:lstStyle/>
                    <a:p>
                      <a:r>
                        <a:rPr lang="en-US" sz="1400" dirty="0" smtClean="0"/>
                        <a:t>Low</a:t>
                      </a:r>
                      <a:endParaRPr lang="en-US" sz="1400" dirty="0"/>
                    </a:p>
                  </a:txBody>
                  <a:tcPr/>
                </a:tc>
                <a:tc>
                  <a:txBody>
                    <a:bodyPr/>
                    <a:lstStyle/>
                    <a:p>
                      <a:r>
                        <a:rPr lang="en-US" sz="1400" dirty="0" smtClean="0"/>
                        <a:t>Add more data to capture enough</a:t>
                      </a:r>
                      <a:r>
                        <a:rPr lang="en-US" sz="1400" baseline="0" dirty="0" smtClean="0"/>
                        <a:t> variance or add/change the</a:t>
                      </a:r>
                      <a:r>
                        <a:rPr lang="en-US" sz="1400" dirty="0" smtClean="0"/>
                        <a:t> dataset features</a:t>
                      </a:r>
                      <a:endParaRPr lang="en-US" sz="1400" dirty="0"/>
                    </a:p>
                  </a:txBody>
                  <a:tcPr/>
                </a:tc>
              </a:tr>
            </a:tbl>
          </a:graphicData>
        </a:graphic>
      </p:graphicFrame>
      <p:pic>
        <p:nvPicPr>
          <p:cNvPr id="30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634" r="41177"/>
          <a:stretch/>
        </p:blipFill>
        <p:spPr bwMode="auto">
          <a:xfrm>
            <a:off x="6120095" y="4149080"/>
            <a:ext cx="1764273" cy="443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703397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56</a:t>
            </a:fld>
            <a:endParaRPr lang="en-US" sz="1400" dirty="0">
              <a:latin typeface="Arial" charset="0"/>
            </a:endParaRPr>
          </a:p>
        </p:txBody>
      </p:sp>
      <p:sp>
        <p:nvSpPr>
          <p:cNvPr id="3" name="Title 2"/>
          <p:cNvSpPr>
            <a:spLocks noGrp="1"/>
          </p:cNvSpPr>
          <p:nvPr>
            <p:ph type="title" idx="4294967295"/>
          </p:nvPr>
        </p:nvSpPr>
        <p:spPr>
          <a:xfrm>
            <a:off x="0" y="620713"/>
            <a:ext cx="8388424" cy="1000125"/>
          </a:xfrm>
        </p:spPr>
        <p:txBody>
          <a:bodyPr>
            <a:normAutofit/>
          </a:bodyPr>
          <a:lstStyle/>
          <a:p>
            <a:pPr marL="457200" indent="-457200"/>
            <a:r>
              <a:rPr lang="en-US" dirty="0" smtClean="0"/>
              <a:t>Machine Learning – Over fit / Under fit</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042281042"/>
              </p:ext>
            </p:extLst>
          </p:nvPr>
        </p:nvGraphicFramePr>
        <p:xfrm>
          <a:off x="539552" y="1700808"/>
          <a:ext cx="8280920" cy="1656184"/>
        </p:xfrm>
        <a:graphic>
          <a:graphicData uri="http://schemas.openxmlformats.org/drawingml/2006/table">
            <a:tbl>
              <a:tblPr firstRow="1" bandRow="1">
                <a:tableStyleId>{5C22544A-7EE6-4342-B048-85BDC9FD1C3A}</a:tableStyleId>
              </a:tblPr>
              <a:tblGrid>
                <a:gridCol w="1512168"/>
                <a:gridCol w="1224136"/>
                <a:gridCol w="1368152"/>
                <a:gridCol w="4176464"/>
              </a:tblGrid>
              <a:tr h="477007">
                <a:tc>
                  <a:txBody>
                    <a:bodyPr/>
                    <a:lstStyle/>
                    <a:p>
                      <a:r>
                        <a:rPr lang="en-US" sz="1400" dirty="0" smtClean="0"/>
                        <a:t>Accuracy</a:t>
                      </a:r>
                      <a:endParaRPr lang="en-US" sz="1400" dirty="0"/>
                    </a:p>
                  </a:txBody>
                  <a:tcPr/>
                </a:tc>
                <a:tc>
                  <a:txBody>
                    <a:bodyPr/>
                    <a:lstStyle/>
                    <a:p>
                      <a:r>
                        <a:rPr lang="en-US" sz="1400" dirty="0" smtClean="0"/>
                        <a:t>Training </a:t>
                      </a:r>
                      <a:endParaRPr lang="en-US" sz="1400" dirty="0"/>
                    </a:p>
                  </a:txBody>
                  <a:tcPr/>
                </a:tc>
                <a:tc>
                  <a:txBody>
                    <a:bodyPr/>
                    <a:lstStyle/>
                    <a:p>
                      <a:r>
                        <a:rPr lang="en-US" sz="1400" dirty="0" smtClean="0"/>
                        <a:t>Validation/Testing</a:t>
                      </a:r>
                      <a:endParaRPr lang="en-US" sz="1400" dirty="0"/>
                    </a:p>
                  </a:txBody>
                  <a:tcPr/>
                </a:tc>
                <a:tc>
                  <a:txBody>
                    <a:bodyPr/>
                    <a:lstStyle/>
                    <a:p>
                      <a:r>
                        <a:rPr lang="en-US" sz="1400" dirty="0" smtClean="0"/>
                        <a:t>Possible Solutions</a:t>
                      </a:r>
                      <a:endParaRPr lang="en-US" sz="1400" dirty="0"/>
                    </a:p>
                  </a:txBody>
                  <a:tcPr/>
                </a:tc>
              </a:tr>
              <a:tr h="273928">
                <a:tc>
                  <a:txBody>
                    <a:bodyPr/>
                    <a:lstStyle/>
                    <a:p>
                      <a:r>
                        <a:rPr lang="en-US" sz="1400" dirty="0" smtClean="0"/>
                        <a:t>Under fit</a:t>
                      </a:r>
                      <a:endParaRPr lang="en-US" sz="1400" dirty="0"/>
                    </a:p>
                  </a:txBody>
                  <a:tcPr/>
                </a:tc>
                <a:tc>
                  <a:txBody>
                    <a:bodyPr/>
                    <a:lstStyle/>
                    <a:p>
                      <a:r>
                        <a:rPr lang="en-US" sz="1400" dirty="0" smtClean="0"/>
                        <a:t>Low</a:t>
                      </a:r>
                      <a:endParaRPr lang="en-US" sz="1400" dirty="0"/>
                    </a:p>
                  </a:txBody>
                  <a:tcPr/>
                </a:tc>
                <a:tc>
                  <a:txBody>
                    <a:bodyPr/>
                    <a:lstStyle/>
                    <a:p>
                      <a:r>
                        <a:rPr lang="en-US" sz="1400" dirty="0" smtClean="0"/>
                        <a:t>Low</a:t>
                      </a:r>
                      <a:endParaRPr lang="en-US" sz="1400" dirty="0"/>
                    </a:p>
                  </a:txBody>
                  <a:tcPr/>
                </a:tc>
                <a:tc>
                  <a:txBody>
                    <a:bodyPr/>
                    <a:lstStyle/>
                    <a:p>
                      <a:r>
                        <a:rPr lang="en-US" sz="1400" dirty="0" smtClean="0"/>
                        <a:t>Increase the capacity of the model</a:t>
                      </a:r>
                      <a:endParaRPr lang="en-US" sz="1400" dirty="0"/>
                    </a:p>
                  </a:txBody>
                  <a:tcPr/>
                </a:tc>
              </a:tr>
              <a:tr h="477007">
                <a:tc>
                  <a:txBody>
                    <a:bodyPr/>
                    <a:lstStyle/>
                    <a:p>
                      <a:r>
                        <a:rPr lang="en-US" sz="1400" dirty="0" smtClean="0"/>
                        <a:t>Over fit</a:t>
                      </a:r>
                      <a:endParaRPr lang="en-US" sz="1400" dirty="0"/>
                    </a:p>
                  </a:txBody>
                  <a:tcPr/>
                </a:tc>
                <a:tc>
                  <a:txBody>
                    <a:bodyPr/>
                    <a:lstStyle/>
                    <a:p>
                      <a:r>
                        <a:rPr lang="en-US" sz="1400" dirty="0" smtClean="0"/>
                        <a:t>High</a:t>
                      </a:r>
                      <a:endParaRPr lang="en-US" sz="1400" dirty="0"/>
                    </a:p>
                  </a:txBody>
                  <a:tcPr/>
                </a:tc>
                <a:tc>
                  <a:txBody>
                    <a:bodyPr/>
                    <a:lstStyle/>
                    <a:p>
                      <a:r>
                        <a:rPr lang="en-US" sz="1400" dirty="0" smtClean="0"/>
                        <a:t>Low</a:t>
                      </a:r>
                      <a:endParaRPr lang="en-US" sz="1400" dirty="0"/>
                    </a:p>
                  </a:txBody>
                  <a:tcPr/>
                </a:tc>
                <a:tc>
                  <a:txBody>
                    <a:bodyPr/>
                    <a:lstStyle/>
                    <a:p>
                      <a:r>
                        <a:rPr lang="en-US" sz="1400" dirty="0" smtClean="0"/>
                        <a:t>Add more data to capture enough</a:t>
                      </a:r>
                      <a:r>
                        <a:rPr lang="en-US" sz="1400" baseline="0" dirty="0" smtClean="0"/>
                        <a:t> variance or add/change the</a:t>
                      </a:r>
                      <a:r>
                        <a:rPr lang="en-US" sz="1400" dirty="0" smtClean="0"/>
                        <a:t> dataset features</a:t>
                      </a:r>
                      <a:endParaRPr lang="en-US" sz="1400" dirty="0"/>
                    </a:p>
                  </a:txBody>
                  <a:tcPr/>
                </a:tc>
              </a:tr>
              <a:tr h="315064">
                <a:tc>
                  <a:txBody>
                    <a:bodyPr/>
                    <a:lstStyle/>
                    <a:p>
                      <a:r>
                        <a:rPr lang="en-US" sz="1400" dirty="0" smtClean="0"/>
                        <a:t>Just fit</a:t>
                      </a:r>
                      <a:endParaRPr lang="en-US" sz="1400" dirty="0"/>
                    </a:p>
                  </a:txBody>
                  <a:tcPr/>
                </a:tc>
                <a:tc>
                  <a:txBody>
                    <a:bodyPr/>
                    <a:lstStyle/>
                    <a:p>
                      <a:r>
                        <a:rPr lang="en-US" sz="1400" dirty="0" smtClean="0"/>
                        <a:t>High</a:t>
                      </a:r>
                      <a:endParaRPr lang="en-US" sz="1400" dirty="0"/>
                    </a:p>
                  </a:txBody>
                  <a:tcPr/>
                </a:tc>
                <a:tc>
                  <a:txBody>
                    <a:bodyPr/>
                    <a:lstStyle/>
                    <a:p>
                      <a:r>
                        <a:rPr lang="en-US" sz="1400" dirty="0" smtClean="0"/>
                        <a:t>High</a:t>
                      </a:r>
                      <a:endParaRPr lang="en-US" sz="1400" dirty="0"/>
                    </a:p>
                  </a:txBody>
                  <a:tcPr/>
                </a:tc>
                <a:tc>
                  <a:txBody>
                    <a:bodyPr/>
                    <a:lstStyle/>
                    <a:p>
                      <a:endParaRPr lang="en-US" sz="1400" dirty="0"/>
                    </a:p>
                  </a:txBody>
                  <a:tcPr/>
                </a:tc>
              </a:tr>
            </a:tbl>
          </a:graphicData>
        </a:graphic>
      </p:graphicFrame>
      <p:pic>
        <p:nvPicPr>
          <p:cNvPr id="6" name="Picture 5" descr="Deep Learning Book.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20833" t="39336" r="19374" b="12489"/>
          <a:stretch/>
        </p:blipFill>
        <p:spPr>
          <a:xfrm>
            <a:off x="1331640" y="3451819"/>
            <a:ext cx="6264696" cy="2857501"/>
          </a:xfrm>
          <a:prstGeom prst="rect">
            <a:avLst/>
          </a:prstGeom>
        </p:spPr>
      </p:pic>
    </p:spTree>
    <p:extLst>
      <p:ext uri="{BB962C8B-B14F-4D97-AF65-F5344CB8AC3E}">
        <p14:creationId xmlns:p14="http://schemas.microsoft.com/office/powerpoint/2010/main" val="69512164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57</a:t>
            </a:fld>
            <a:endParaRPr lang="en-US" sz="1400" dirty="0">
              <a:latin typeface="Arial" charset="0"/>
            </a:endParaRPr>
          </a:p>
        </p:txBody>
      </p:sp>
      <p:sp>
        <p:nvSpPr>
          <p:cNvPr id="3" name="Title 2"/>
          <p:cNvSpPr>
            <a:spLocks noGrp="1"/>
          </p:cNvSpPr>
          <p:nvPr>
            <p:ph type="title" idx="4294967295"/>
          </p:nvPr>
        </p:nvSpPr>
        <p:spPr>
          <a:xfrm>
            <a:off x="0" y="620713"/>
            <a:ext cx="8892480" cy="1000125"/>
          </a:xfrm>
        </p:spPr>
        <p:txBody>
          <a:bodyPr>
            <a:normAutofit/>
          </a:bodyPr>
          <a:lstStyle/>
          <a:p>
            <a:r>
              <a:rPr lang="en-US" dirty="0" smtClean="0"/>
              <a:t>Deep Learning vs Other Machine Learning</a:t>
            </a:r>
            <a:endParaRPr lang="en-US" dirty="0"/>
          </a:p>
        </p:txBody>
      </p:sp>
      <p:sp>
        <p:nvSpPr>
          <p:cNvPr id="7" name="Content Placeholder 1"/>
          <p:cNvSpPr txBox="1">
            <a:spLocks/>
          </p:cNvSpPr>
          <p:nvPr/>
        </p:nvSpPr>
        <p:spPr>
          <a:xfrm>
            <a:off x="395536" y="1700807"/>
            <a:ext cx="3816424" cy="4392489"/>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t>Deep learning </a:t>
            </a:r>
            <a:r>
              <a:rPr lang="en-US" sz="1600" dirty="0" smtClean="0"/>
              <a:t>tend </a:t>
            </a:r>
            <a:r>
              <a:rPr lang="en-US" sz="1600" dirty="0"/>
              <a:t>to have a lot of </a:t>
            </a:r>
            <a:r>
              <a:rPr lang="en-US" sz="1600" b="1" dirty="0">
                <a:solidFill>
                  <a:srgbClr val="0070C0"/>
                </a:solidFill>
              </a:rPr>
              <a:t>parameters</a:t>
            </a:r>
            <a:r>
              <a:rPr lang="en-US" sz="1600" dirty="0"/>
              <a:t>, </a:t>
            </a:r>
            <a:r>
              <a:rPr lang="en-US" sz="1600" dirty="0" smtClean="0"/>
              <a:t>hence requires sufficiently </a:t>
            </a:r>
            <a:r>
              <a:rPr lang="en-US" sz="1600" b="1" dirty="0">
                <a:solidFill>
                  <a:srgbClr val="0070C0"/>
                </a:solidFill>
              </a:rPr>
              <a:t>large volume of data </a:t>
            </a:r>
            <a:r>
              <a:rPr lang="en-US" sz="1600" dirty="0"/>
              <a:t>to </a:t>
            </a:r>
            <a:r>
              <a:rPr lang="en-US" sz="1600" dirty="0" smtClean="0"/>
              <a:t>train</a:t>
            </a:r>
            <a:r>
              <a:rPr lang="en-US" sz="1600" dirty="0"/>
              <a:t> </a:t>
            </a:r>
            <a:r>
              <a:rPr lang="en-US" sz="1600" dirty="0" smtClean="0"/>
              <a:t>and more computation power</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When </a:t>
            </a:r>
            <a:r>
              <a:rPr lang="en-US" sz="1600" dirty="0"/>
              <a:t>the data volume is less, traditional methods tend to perform better that deep-learning </a:t>
            </a:r>
            <a:r>
              <a:rPr lang="en-US" sz="1600" dirty="0" smtClean="0"/>
              <a:t>ones. However</a:t>
            </a:r>
            <a:r>
              <a:rPr lang="en-US" sz="1600" dirty="0"/>
              <a:t>, when the data volume is huge, the deep-learning method wins over traditional </a:t>
            </a:r>
            <a:r>
              <a:rPr lang="en-US" sz="1600" dirty="0" smtClean="0"/>
              <a:t>methods. (Hence Deep Learning is more </a:t>
            </a:r>
            <a:r>
              <a:rPr lang="en-US" sz="1600" b="1" dirty="0" smtClean="0">
                <a:solidFill>
                  <a:srgbClr val="0070C0"/>
                </a:solidFill>
              </a:rPr>
              <a:t>scalable</a:t>
            </a:r>
            <a:r>
              <a:rPr lang="en-US" sz="1600" dirty="0" smtClean="0"/>
              <a:t>) </a:t>
            </a:r>
          </a:p>
          <a:p>
            <a:pPr>
              <a:buFont typeface="Arial" panose="020B0604020202020204" pitchFamily="34" charset="0"/>
              <a:buChar char="•"/>
            </a:pPr>
            <a:endParaRPr lang="en-US" sz="1600" dirty="0" smtClean="0"/>
          </a:p>
          <a:p>
            <a:pPr marL="0" indent="0"/>
            <a:r>
              <a:rPr lang="en-US" sz="1600" b="1" dirty="0" smtClean="0"/>
              <a:t>Ref</a:t>
            </a:r>
            <a:r>
              <a:rPr lang="en-US" sz="1600" dirty="0" smtClean="0"/>
              <a:t>: </a:t>
            </a:r>
            <a:r>
              <a:rPr lang="en-US" sz="1600" dirty="0" smtClean="0">
                <a:hlinkClick r:id="rId2"/>
              </a:rPr>
              <a:t>The </a:t>
            </a:r>
            <a:r>
              <a:rPr lang="en-US" sz="1600" dirty="0">
                <a:hlinkClick r:id="rId2"/>
              </a:rPr>
              <a:t>Number of Hidden Layers</a:t>
            </a:r>
            <a:endParaRPr lang="en-US" sz="1600" dirty="0"/>
          </a:p>
          <a:p>
            <a:pPr>
              <a:buFont typeface="Arial" panose="020B0604020202020204" pitchFamily="34" charset="0"/>
              <a:buChar char="•"/>
            </a:pPr>
            <a:endParaRPr lang="en-US" sz="1600" dirty="0" smtClean="0"/>
          </a:p>
        </p:txBody>
      </p:sp>
      <p:pic>
        <p:nvPicPr>
          <p:cNvPr id="2" name="Picture 1" descr="Pro Deep Learning with TensorFlow A Mathematical Approach to Advanced Artificial Intelligence in Python.pdf - Adobe Acrobat Pro Extended"/>
          <p:cNvPicPr>
            <a:picLocks noChangeAspect="1"/>
          </p:cNvPicPr>
          <p:nvPr/>
        </p:nvPicPr>
        <p:blipFill rotWithShape="1">
          <a:blip r:embed="rId3">
            <a:extLst>
              <a:ext uri="{28A0092B-C50C-407E-A947-70E740481C1C}">
                <a14:useLocalDpi xmlns:a14="http://schemas.microsoft.com/office/drawing/2010/main" val="0"/>
              </a:ext>
            </a:extLst>
          </a:blip>
          <a:srcRect l="30000" t="22951" r="30937" b="19640"/>
          <a:stretch/>
        </p:blipFill>
        <p:spPr>
          <a:xfrm>
            <a:off x="4208884" y="2009865"/>
            <a:ext cx="4536504" cy="3774371"/>
          </a:xfrm>
          <a:prstGeom prst="rect">
            <a:avLst/>
          </a:prstGeom>
        </p:spPr>
      </p:pic>
    </p:spTree>
    <p:extLst>
      <p:ext uri="{BB962C8B-B14F-4D97-AF65-F5344CB8AC3E}">
        <p14:creationId xmlns:p14="http://schemas.microsoft.com/office/powerpoint/2010/main" val="199268764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58</a:t>
            </a:fld>
            <a:endParaRPr lang="en-US" sz="1400" dirty="0">
              <a:latin typeface="Arial" charset="0"/>
            </a:endParaRPr>
          </a:p>
        </p:txBody>
      </p:sp>
      <p:sp>
        <p:nvSpPr>
          <p:cNvPr id="3" name="Title 2"/>
          <p:cNvSpPr>
            <a:spLocks noGrp="1"/>
          </p:cNvSpPr>
          <p:nvPr>
            <p:ph type="title" idx="4294967295"/>
          </p:nvPr>
        </p:nvSpPr>
        <p:spPr>
          <a:xfrm>
            <a:off x="0" y="620713"/>
            <a:ext cx="8676456" cy="1000125"/>
          </a:xfrm>
        </p:spPr>
        <p:txBody>
          <a:bodyPr>
            <a:normAutofit/>
          </a:bodyPr>
          <a:lstStyle/>
          <a:p>
            <a:r>
              <a:rPr lang="en-US" dirty="0" smtClean="0"/>
              <a:t>Deep Learning vs Other Machine Learning</a:t>
            </a:r>
            <a:endParaRPr lang="en-US" dirty="0"/>
          </a:p>
        </p:txBody>
      </p:sp>
      <p:sp>
        <p:nvSpPr>
          <p:cNvPr id="7" name="Content Placeholder 1"/>
          <p:cNvSpPr txBox="1">
            <a:spLocks/>
          </p:cNvSpPr>
          <p:nvPr/>
        </p:nvSpPr>
        <p:spPr>
          <a:xfrm>
            <a:off x="395536" y="1700807"/>
            <a:ext cx="7643614" cy="1224137"/>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Deep Learning model can scale easily and with thousands or million parameters to model. </a:t>
            </a:r>
            <a:r>
              <a:rPr lang="en-US" sz="1600" b="1" dirty="0" smtClean="0">
                <a:solidFill>
                  <a:srgbClr val="0070C0"/>
                </a:solidFill>
              </a:rPr>
              <a:t>Great </a:t>
            </a:r>
            <a:r>
              <a:rPr lang="en-US" sz="1600" b="1" dirty="0">
                <a:solidFill>
                  <a:srgbClr val="0070C0"/>
                </a:solidFill>
              </a:rPr>
              <a:t>power comes great </a:t>
            </a:r>
            <a:r>
              <a:rPr lang="en-US" sz="1600" b="1" dirty="0" smtClean="0">
                <a:solidFill>
                  <a:srgbClr val="0070C0"/>
                </a:solidFill>
              </a:rPr>
              <a:t>responsibility…….</a:t>
            </a:r>
          </a:p>
          <a:p>
            <a:pPr>
              <a:buFont typeface="Arial" panose="020B0604020202020204" pitchFamily="34" charset="0"/>
              <a:buChar char="•"/>
            </a:pPr>
            <a:endParaRPr lang="en-US" sz="1600" dirty="0" smtClean="0"/>
          </a:p>
          <a:p>
            <a:pPr>
              <a:buFont typeface="Arial" panose="020B0604020202020204" pitchFamily="34" charset="0"/>
              <a:buChar char="•"/>
            </a:pPr>
            <a:endParaRPr lang="en-US" sz="1600" dirty="0" smtClean="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790" y="2492896"/>
            <a:ext cx="5097106" cy="3413001"/>
          </a:xfrm>
          <a:prstGeom prst="rect">
            <a:avLst/>
          </a:prstGeom>
        </p:spPr>
      </p:pic>
    </p:spTree>
    <p:extLst>
      <p:ext uri="{BB962C8B-B14F-4D97-AF65-F5344CB8AC3E}">
        <p14:creationId xmlns:p14="http://schemas.microsoft.com/office/powerpoint/2010/main" val="19841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Background </a:t>
            </a:r>
            <a:endParaRPr lang="en-US" dirty="0"/>
          </a:p>
        </p:txBody>
      </p:sp>
      <p:sp>
        <p:nvSpPr>
          <p:cNvPr id="7" name="Content Placeholder 1"/>
          <p:cNvSpPr txBox="1">
            <a:spLocks/>
          </p:cNvSpPr>
          <p:nvPr/>
        </p:nvSpPr>
        <p:spPr>
          <a:xfrm>
            <a:off x="395536" y="1700808"/>
            <a:ext cx="8640960"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pic>
        <p:nvPicPr>
          <p:cNvPr id="23" name="Picture 22"/>
          <p:cNvPicPr>
            <a:picLocks noChangeAspect="1"/>
          </p:cNvPicPr>
          <p:nvPr/>
        </p:nvPicPr>
        <p:blipFill rotWithShape="1">
          <a:blip r:embed="rId2">
            <a:extLst>
              <a:ext uri="{28A0092B-C50C-407E-A947-70E740481C1C}">
                <a14:useLocalDpi xmlns:a14="http://schemas.microsoft.com/office/drawing/2010/main" val="0"/>
              </a:ext>
            </a:extLst>
          </a:blip>
          <a:srcRect l="19439" r="15195"/>
          <a:stretch/>
        </p:blipFill>
        <p:spPr>
          <a:xfrm>
            <a:off x="683568" y="2244915"/>
            <a:ext cx="4329953" cy="3726129"/>
          </a:xfrm>
          <a:prstGeom prst="rect">
            <a:avLst/>
          </a:prstGeom>
        </p:spPr>
      </p:pic>
      <p:sp>
        <p:nvSpPr>
          <p:cNvPr id="24" name="Cloud Callout 23"/>
          <p:cNvSpPr/>
          <p:nvPr/>
        </p:nvSpPr>
        <p:spPr bwMode="auto">
          <a:xfrm>
            <a:off x="3347864" y="1988840"/>
            <a:ext cx="4824536" cy="1368152"/>
          </a:xfrm>
          <a:prstGeom prst="cloudCallou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en-US" altLang="zh-CN" b="1" dirty="0" smtClean="0">
                <a:solidFill>
                  <a:srgbClr val="C00000"/>
                </a:solidFill>
                <a:latin typeface="+mj-lt"/>
                <a:ea typeface="新細明體" panose="02020500000000000000" pitchFamily="18" charset="-120"/>
              </a:rPr>
              <a:t>AI + Trading = Success ?</a:t>
            </a:r>
            <a:endParaRPr lang="en-US" altLang="zh-CN" b="1" dirty="0">
              <a:solidFill>
                <a:srgbClr val="C00000"/>
              </a:solidFill>
              <a:latin typeface="+mj-lt"/>
              <a:ea typeface="新細明體" panose="02020500000000000000" pitchFamily="18" charset="-120"/>
            </a:endParaRPr>
          </a:p>
        </p:txBody>
      </p:sp>
    </p:spTree>
    <p:extLst>
      <p:ext uri="{BB962C8B-B14F-4D97-AF65-F5344CB8AC3E}">
        <p14:creationId xmlns:p14="http://schemas.microsoft.com/office/powerpoint/2010/main" val="10471822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Reinforcement Learning</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712102641"/>
              </p:ext>
            </p:extLst>
          </p:nvPr>
        </p:nvGraphicFramePr>
        <p:xfrm>
          <a:off x="323528" y="1916832"/>
          <a:ext cx="4320480" cy="4208864"/>
        </p:xfrm>
        <a:graphic>
          <a:graphicData uri="http://schemas.openxmlformats.org/drawingml/2006/table">
            <a:tbl>
              <a:tblPr firstRow="1" bandRow="1">
                <a:tableStyleId>{5C22544A-7EE6-4342-B048-85BDC9FD1C3A}</a:tableStyleId>
              </a:tblPr>
              <a:tblGrid>
                <a:gridCol w="1080120"/>
                <a:gridCol w="936104"/>
                <a:gridCol w="2304256"/>
              </a:tblGrid>
              <a:tr h="370840">
                <a:tc>
                  <a:txBody>
                    <a:bodyPr/>
                    <a:lstStyle/>
                    <a:p>
                      <a:r>
                        <a:rPr lang="en-US" sz="1600" dirty="0" smtClean="0"/>
                        <a:t>State</a:t>
                      </a:r>
                      <a:endParaRPr lang="en-US" sz="1600" dirty="0"/>
                    </a:p>
                  </a:txBody>
                  <a:tcPr/>
                </a:tc>
                <a:tc>
                  <a:txBody>
                    <a:bodyPr/>
                    <a:lstStyle/>
                    <a:p>
                      <a:r>
                        <a:rPr lang="en-US" sz="1600" dirty="0" smtClean="0"/>
                        <a:t>Action</a:t>
                      </a:r>
                      <a:endParaRPr lang="en-US" sz="1600" dirty="0"/>
                    </a:p>
                  </a:txBody>
                  <a:tcPr/>
                </a:tc>
                <a:tc>
                  <a:txBody>
                    <a:bodyPr/>
                    <a:lstStyle/>
                    <a:p>
                      <a:r>
                        <a:rPr lang="en-US" sz="1600" dirty="0" smtClean="0"/>
                        <a:t>Reward</a:t>
                      </a:r>
                      <a:endParaRPr lang="en-US" sz="1600" dirty="0"/>
                    </a:p>
                  </a:txBody>
                  <a:tcPr/>
                </a:tc>
              </a:tr>
              <a:tr h="925304">
                <a:tc>
                  <a:txBody>
                    <a:bodyPr/>
                    <a:lstStyle/>
                    <a:p>
                      <a:endParaRPr lang="en-US" dirty="0"/>
                    </a:p>
                  </a:txBody>
                  <a:tcPr/>
                </a:tc>
                <a:tc>
                  <a:txBody>
                    <a:bodyPr/>
                    <a:lstStyle/>
                    <a:p>
                      <a:r>
                        <a:rPr lang="en-US" sz="1600" dirty="0" smtClean="0"/>
                        <a:t>Left</a:t>
                      </a:r>
                      <a:endParaRPr lang="en-US" sz="1600" dirty="0"/>
                    </a:p>
                  </a:txBody>
                  <a:tcPr/>
                </a:tc>
                <a:tc>
                  <a:txBody>
                    <a:bodyPr/>
                    <a:lstStyle/>
                    <a:p>
                      <a:r>
                        <a:rPr lang="en-US" sz="1600" b="1" dirty="0" smtClean="0"/>
                        <a:t>Score</a:t>
                      </a:r>
                      <a:r>
                        <a:rPr lang="en-US" sz="1600" dirty="0" smtClean="0"/>
                        <a:t>: 100, </a:t>
                      </a:r>
                      <a:r>
                        <a:rPr lang="en-US" sz="1600" b="1" dirty="0" smtClean="0"/>
                        <a:t>Life</a:t>
                      </a:r>
                      <a:r>
                        <a:rPr lang="en-US" sz="1600" dirty="0" smtClean="0"/>
                        <a:t>:</a:t>
                      </a:r>
                      <a:r>
                        <a:rPr lang="en-US" sz="1600" baseline="0" dirty="0" smtClean="0"/>
                        <a:t> 5</a:t>
                      </a:r>
                      <a:endParaRPr lang="en-US" sz="1600" dirty="0"/>
                    </a:p>
                  </a:txBody>
                  <a:tcPr/>
                </a:tc>
              </a:tr>
              <a:tr h="936104">
                <a:tc>
                  <a:txBody>
                    <a:bodyPr/>
                    <a:lstStyle/>
                    <a:p>
                      <a:endParaRPr lang="en-US" dirty="0"/>
                    </a:p>
                  </a:txBody>
                  <a:tcPr/>
                </a:tc>
                <a:tc>
                  <a:txBody>
                    <a:bodyPr/>
                    <a:lstStyle/>
                    <a:p>
                      <a:r>
                        <a:rPr lang="en-US" sz="1600" dirty="0" smtClean="0"/>
                        <a:t>Right</a:t>
                      </a:r>
                      <a:endParaRPr lang="en-US" sz="16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b="1" dirty="0" smtClean="0"/>
                        <a:t>Score</a:t>
                      </a:r>
                      <a:r>
                        <a:rPr lang="en-US" sz="1600" dirty="0" smtClean="0"/>
                        <a:t>: 101, </a:t>
                      </a:r>
                      <a:r>
                        <a:rPr lang="en-US" sz="1600" b="1" dirty="0" smtClean="0"/>
                        <a:t>Life</a:t>
                      </a:r>
                      <a:r>
                        <a:rPr lang="en-US" sz="1600" dirty="0" smtClean="0"/>
                        <a:t>:</a:t>
                      </a:r>
                      <a:r>
                        <a:rPr lang="en-US" sz="1600" baseline="0" dirty="0" smtClean="0"/>
                        <a:t> 5</a:t>
                      </a:r>
                      <a:endParaRPr lang="en-US" sz="1600" dirty="0" smtClean="0"/>
                    </a:p>
                  </a:txBody>
                  <a:tcPr/>
                </a:tc>
              </a:tr>
              <a:tr h="864096">
                <a:tc>
                  <a:txBody>
                    <a:bodyPr/>
                    <a:lstStyle/>
                    <a:p>
                      <a:endParaRPr lang="en-US" dirty="0"/>
                    </a:p>
                  </a:txBody>
                  <a:tcPr/>
                </a:tc>
                <a:tc>
                  <a:txBody>
                    <a:bodyPr/>
                    <a:lstStyle/>
                    <a:p>
                      <a:r>
                        <a:rPr lang="en-US" sz="1600" dirty="0" smtClean="0"/>
                        <a:t>Stay</a:t>
                      </a:r>
                      <a:endParaRPr lang="en-US" sz="16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b="1" dirty="0" smtClean="0"/>
                        <a:t>Score</a:t>
                      </a:r>
                      <a:r>
                        <a:rPr lang="en-US" sz="1600" dirty="0" smtClean="0"/>
                        <a:t>: 101, </a:t>
                      </a:r>
                      <a:r>
                        <a:rPr lang="en-US" sz="1600" b="1" dirty="0" smtClean="0"/>
                        <a:t>Life</a:t>
                      </a:r>
                      <a:r>
                        <a:rPr lang="en-US" sz="1600" dirty="0" smtClean="0"/>
                        <a:t>:</a:t>
                      </a:r>
                      <a:r>
                        <a:rPr lang="en-US" sz="1600" baseline="0" dirty="0" smtClean="0"/>
                        <a:t> 4</a:t>
                      </a:r>
                      <a:endParaRPr lang="en-US" sz="1600" dirty="0" smtClean="0"/>
                    </a:p>
                  </a:txBody>
                  <a:tcPr/>
                </a:tc>
              </a:tr>
              <a:tr h="370840">
                <a:tc>
                  <a:txBody>
                    <a:bodyPr/>
                    <a:lstStyle/>
                    <a:p>
                      <a:pPr algn="ctr"/>
                      <a:r>
                        <a:rPr lang="en-US" sz="1600" dirty="0" smtClean="0"/>
                        <a:t>…..</a:t>
                      </a:r>
                      <a:endParaRPr lang="en-US" sz="1600" dirty="0"/>
                    </a:p>
                  </a:txBody>
                  <a:tcPr/>
                </a:tc>
                <a:tc>
                  <a:txBody>
                    <a:bodyPr/>
                    <a:lstStyle/>
                    <a:p>
                      <a:r>
                        <a:rPr lang="en-US" sz="1600" dirty="0" smtClean="0"/>
                        <a:t>…</a:t>
                      </a:r>
                      <a:endParaRPr lang="en-US" sz="1600" dirty="0"/>
                    </a:p>
                  </a:txBody>
                  <a:tcPr/>
                </a:tc>
                <a:tc>
                  <a:txBody>
                    <a:bodyPr/>
                    <a:lstStyle/>
                    <a:p>
                      <a:r>
                        <a:rPr lang="en-US" sz="1600" dirty="0" smtClean="0"/>
                        <a:t>…</a:t>
                      </a:r>
                      <a:endParaRPr lang="en-US" sz="1600" dirty="0"/>
                    </a:p>
                  </a:txBody>
                  <a:tcPr/>
                </a:tc>
              </a:tr>
              <a:tr h="370840">
                <a:tc>
                  <a:txBody>
                    <a:bodyPr/>
                    <a:lstStyle/>
                    <a:p>
                      <a:pPr algn="ctr"/>
                      <a:r>
                        <a:rPr lang="en-US" sz="1600" dirty="0" smtClean="0"/>
                        <a:t>…..</a:t>
                      </a:r>
                      <a:endParaRPr lang="en-US" sz="1600" dirty="0"/>
                    </a:p>
                  </a:txBody>
                  <a:tcPr/>
                </a:tc>
                <a:tc>
                  <a:txBody>
                    <a:bodyPr/>
                    <a:lstStyle/>
                    <a:p>
                      <a:r>
                        <a:rPr lang="en-US" sz="1600" dirty="0" smtClean="0"/>
                        <a:t>…</a:t>
                      </a:r>
                      <a:endParaRPr lang="en-US" sz="1600" dirty="0"/>
                    </a:p>
                  </a:txBody>
                  <a:tcPr/>
                </a:tc>
                <a:tc>
                  <a:txBody>
                    <a:bodyPr/>
                    <a:lstStyle/>
                    <a:p>
                      <a:r>
                        <a:rPr lang="en-US" sz="1600" dirty="0" smtClean="0"/>
                        <a:t>…</a:t>
                      </a:r>
                      <a:endParaRPr lang="en-US" sz="1600" dirty="0"/>
                    </a:p>
                  </a:txBody>
                  <a:tcPr/>
                </a:tc>
              </a:tr>
              <a:tr h="370840">
                <a:tc>
                  <a:txBody>
                    <a:bodyPr/>
                    <a:lstStyle/>
                    <a:p>
                      <a:pPr algn="ctr"/>
                      <a:r>
                        <a:rPr lang="en-US" sz="1600" dirty="0" smtClean="0"/>
                        <a:t>…..</a:t>
                      </a:r>
                      <a:endParaRPr lang="en-US" sz="1600" dirty="0"/>
                    </a:p>
                  </a:txBody>
                  <a:tcPr/>
                </a:tc>
                <a:tc>
                  <a:txBody>
                    <a:bodyPr/>
                    <a:lstStyle/>
                    <a:p>
                      <a:r>
                        <a:rPr lang="en-US" sz="1600" dirty="0" smtClean="0"/>
                        <a:t>…</a:t>
                      </a:r>
                      <a:endParaRPr lang="en-US" sz="1600" dirty="0"/>
                    </a:p>
                  </a:txBody>
                  <a:tcPr/>
                </a:tc>
                <a:tc>
                  <a:txBody>
                    <a:bodyPr/>
                    <a:lstStyle/>
                    <a:p>
                      <a:r>
                        <a:rPr lang="en-US" sz="1600" dirty="0" smtClean="0"/>
                        <a:t>…</a:t>
                      </a:r>
                      <a:endParaRPr lang="en-US" sz="1600" dirty="0"/>
                    </a:p>
                  </a:txBody>
                  <a:tcPr/>
                </a:tc>
              </a:tr>
            </a:tbl>
          </a:graphicData>
        </a:graphic>
      </p:graphicFrame>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276872"/>
            <a:ext cx="693465" cy="849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3256633"/>
            <a:ext cx="693465" cy="849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133132"/>
            <a:ext cx="693465" cy="849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788024" y="1844824"/>
            <a:ext cx="3960440" cy="4278094"/>
          </a:xfrm>
          <a:prstGeom prst="rect">
            <a:avLst/>
          </a:prstGeom>
          <a:noFill/>
        </p:spPr>
        <p:txBody>
          <a:bodyPr wrap="square" rtlCol="0">
            <a:spAutoFit/>
          </a:bodyPr>
          <a:lstStyle/>
          <a:p>
            <a:r>
              <a:rPr lang="en-US" sz="1600" dirty="0"/>
              <a:t>Like chess, in theory, we can </a:t>
            </a:r>
            <a:r>
              <a:rPr lang="en-US" sz="1600" b="1" dirty="0">
                <a:solidFill>
                  <a:srgbClr val="0070C0"/>
                </a:solidFill>
              </a:rPr>
              <a:t>list all the possible</a:t>
            </a:r>
            <a:r>
              <a:rPr lang="en-US" sz="1600" dirty="0"/>
              <a:t> </a:t>
            </a:r>
            <a:r>
              <a:rPr lang="en-US" sz="1600" dirty="0" smtClean="0"/>
              <a:t>states (</a:t>
            </a:r>
            <a:r>
              <a:rPr lang="en-US" sz="1600" b="1" dirty="0" smtClean="0">
                <a:solidFill>
                  <a:srgbClr val="0070C0"/>
                </a:solidFill>
              </a:rPr>
              <a:t>every pixel combinations</a:t>
            </a:r>
            <a:r>
              <a:rPr lang="en-US" sz="1600" dirty="0" smtClean="0"/>
              <a:t>), </a:t>
            </a:r>
            <a:r>
              <a:rPr lang="en-US" sz="1600" dirty="0"/>
              <a:t>actions and rewards. Then choose the sequence of the actions that leads to the </a:t>
            </a:r>
            <a:r>
              <a:rPr lang="en-US" sz="1600" b="1" dirty="0">
                <a:solidFill>
                  <a:srgbClr val="0070C0"/>
                </a:solidFill>
              </a:rPr>
              <a:t>best rewards</a:t>
            </a:r>
            <a:r>
              <a:rPr lang="en-US" sz="1600" dirty="0" smtClean="0"/>
              <a:t>.</a:t>
            </a:r>
          </a:p>
          <a:p>
            <a:endParaRPr lang="en-US" sz="1600" dirty="0" smtClean="0"/>
          </a:p>
          <a:p>
            <a:endParaRPr lang="en-US" sz="1600" dirty="0"/>
          </a:p>
          <a:p>
            <a:r>
              <a:rPr lang="en-US" sz="1600" dirty="0"/>
              <a:t>What are the </a:t>
            </a:r>
            <a:r>
              <a:rPr lang="en-US" sz="1600" b="1" dirty="0"/>
              <a:t>draw backs</a:t>
            </a:r>
            <a:r>
              <a:rPr lang="en-US" sz="1600" dirty="0" smtClean="0"/>
              <a:t>?</a:t>
            </a:r>
          </a:p>
          <a:p>
            <a:endParaRPr lang="en-US" sz="1600" dirty="0" smtClean="0"/>
          </a:p>
          <a:p>
            <a:pPr marL="285750" indent="-285750">
              <a:buFont typeface="Arial" panose="020B0604020202020204" pitchFamily="34" charset="0"/>
              <a:buChar char="•"/>
            </a:pPr>
            <a:r>
              <a:rPr lang="en-US" sz="1600" dirty="0" smtClean="0"/>
              <a:t>Require </a:t>
            </a:r>
            <a:r>
              <a:rPr lang="en-US" sz="1600" b="1" dirty="0">
                <a:solidFill>
                  <a:srgbClr val="0070C0"/>
                </a:solidFill>
              </a:rPr>
              <a:t>large storage </a:t>
            </a:r>
            <a:r>
              <a:rPr lang="en-US" sz="1600" dirty="0"/>
              <a:t>to store the tables and </a:t>
            </a:r>
            <a:r>
              <a:rPr lang="en-US" sz="1600" b="1" dirty="0">
                <a:solidFill>
                  <a:srgbClr val="0070C0"/>
                </a:solidFill>
              </a:rPr>
              <a:t>computing</a:t>
            </a:r>
            <a:r>
              <a:rPr lang="en-US" sz="1600" dirty="0"/>
              <a:t> time to evaluate the </a:t>
            </a:r>
            <a:r>
              <a:rPr lang="en-US" sz="1600" dirty="0" smtClean="0"/>
              <a:t>steps</a:t>
            </a:r>
            <a:br>
              <a:rPr lang="en-US" sz="1600" dirty="0" smtClean="0"/>
            </a:br>
            <a:endParaRPr lang="en-US" sz="1600" dirty="0" smtClean="0"/>
          </a:p>
          <a:p>
            <a:pPr marL="285750" indent="-285750">
              <a:buFont typeface="Arial" panose="020B0604020202020204" pitchFamily="34" charset="0"/>
              <a:buChar char="•"/>
            </a:pPr>
            <a:r>
              <a:rPr lang="en-US" sz="1600" dirty="0" smtClean="0"/>
              <a:t>Not </a:t>
            </a:r>
            <a:r>
              <a:rPr lang="en-US" sz="1600" dirty="0"/>
              <a:t>all states are </a:t>
            </a:r>
            <a:r>
              <a:rPr lang="en-US" sz="1600" b="1" dirty="0">
                <a:solidFill>
                  <a:srgbClr val="0070C0"/>
                </a:solidFill>
              </a:rPr>
              <a:t>valid</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dirty="0" smtClean="0"/>
              <a:t>Very </a:t>
            </a:r>
            <a:r>
              <a:rPr lang="en-US" sz="1600" b="1" dirty="0">
                <a:solidFill>
                  <a:srgbClr val="0070C0"/>
                </a:solidFill>
              </a:rPr>
              <a:t>time-consuming</a:t>
            </a:r>
            <a:r>
              <a:rPr lang="en-US" sz="1600" dirty="0"/>
              <a:t> to prepare such dataset</a:t>
            </a:r>
          </a:p>
        </p:txBody>
      </p:sp>
    </p:spTree>
    <p:extLst>
      <p:ext uri="{BB962C8B-B14F-4D97-AF65-F5344CB8AC3E}">
        <p14:creationId xmlns:p14="http://schemas.microsoft.com/office/powerpoint/2010/main" val="178110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Biz </a:t>
            </a:r>
            <a:endParaRPr lang="en-US" dirty="0"/>
          </a:p>
        </p:txBody>
      </p:sp>
      <p:sp>
        <p:nvSpPr>
          <p:cNvPr id="7" name="Content Placeholder 1"/>
          <p:cNvSpPr txBox="1">
            <a:spLocks/>
          </p:cNvSpPr>
          <p:nvPr/>
        </p:nvSpPr>
        <p:spPr>
          <a:xfrm>
            <a:off x="395536" y="1700808"/>
            <a:ext cx="8640960"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solidFill>
                  <a:srgbClr val="00072E"/>
                </a:solidFill>
              </a:rPr>
              <a:t>Competitor Analysis</a:t>
            </a:r>
            <a:endParaRPr lang="en-US" sz="1600" b="1" dirty="0" smtClean="0">
              <a:solidFill>
                <a:srgbClr val="00072E"/>
              </a:solidFill>
            </a:endParaRPr>
          </a:p>
          <a:p>
            <a:pPr>
              <a:buFont typeface="Arial" panose="020B0604020202020204" pitchFamily="34" charset="0"/>
              <a:buChar char="•"/>
            </a:pPr>
            <a:endParaRPr lang="en-US" sz="1800" dirty="0"/>
          </a:p>
        </p:txBody>
      </p:sp>
      <p:sp>
        <p:nvSpPr>
          <p:cNvPr id="12" name="Rectangle 11"/>
          <p:cNvSpPr/>
          <p:nvPr/>
        </p:nvSpPr>
        <p:spPr>
          <a:xfrm>
            <a:off x="3741761" y="2019352"/>
            <a:ext cx="1564300" cy="369332"/>
          </a:xfrm>
          <a:prstGeom prst="rect">
            <a:avLst/>
          </a:prstGeom>
        </p:spPr>
        <p:txBody>
          <a:bodyPr wrap="square">
            <a:spAutoFit/>
          </a:bodyPr>
          <a:lstStyle/>
          <a:p>
            <a:r>
              <a:rPr lang="en-US" sz="1800" dirty="0" smtClean="0">
                <a:solidFill>
                  <a:srgbClr val="004078"/>
                </a:solidFill>
                <a:latin typeface="Constantia" pitchFamily="18" charset="0"/>
              </a:rPr>
              <a:t>Stock Picking</a:t>
            </a:r>
          </a:p>
        </p:txBody>
      </p:sp>
      <p:grpSp>
        <p:nvGrpSpPr>
          <p:cNvPr id="25" name="Group 24"/>
          <p:cNvGrpSpPr/>
          <p:nvPr/>
        </p:nvGrpSpPr>
        <p:grpSpPr>
          <a:xfrm>
            <a:off x="1213741" y="2292538"/>
            <a:ext cx="6623135" cy="4020706"/>
            <a:chOff x="-136230" y="904444"/>
            <a:chExt cx="9146433" cy="5413329"/>
          </a:xfrm>
        </p:grpSpPr>
        <p:cxnSp>
          <p:nvCxnSpPr>
            <p:cNvPr id="6" name="Straight Arrow Connector 5"/>
            <p:cNvCxnSpPr/>
            <p:nvPr/>
          </p:nvCxnSpPr>
          <p:spPr>
            <a:xfrm flipV="1">
              <a:off x="4253565" y="1161962"/>
              <a:ext cx="0" cy="453038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516835" y="3385368"/>
              <a:ext cx="8212014"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323402" y="3427154"/>
              <a:ext cx="2215662" cy="538693"/>
            </a:xfrm>
            <a:prstGeom prst="rect">
              <a:avLst/>
            </a:prstGeom>
          </p:spPr>
          <p:txBody>
            <a:bodyPr wrap="square">
              <a:spAutoFit/>
            </a:bodyPr>
            <a:lstStyle/>
            <a:p>
              <a:r>
                <a:rPr lang="en-US" sz="2000" dirty="0" smtClean="0">
                  <a:solidFill>
                    <a:srgbClr val="004078"/>
                  </a:solidFill>
                  <a:latin typeface="Constantia" pitchFamily="18" charset="0"/>
                </a:rPr>
                <a:t>Brokerage</a:t>
              </a:r>
              <a:endParaRPr lang="en-US" dirty="0"/>
            </a:p>
          </p:txBody>
        </p:sp>
        <p:sp>
          <p:nvSpPr>
            <p:cNvPr id="10" name="Rectangle 9"/>
            <p:cNvSpPr/>
            <p:nvPr/>
          </p:nvSpPr>
          <p:spPr>
            <a:xfrm>
              <a:off x="6794541" y="3427154"/>
              <a:ext cx="2215662" cy="953071"/>
            </a:xfrm>
            <a:prstGeom prst="rect">
              <a:avLst/>
            </a:prstGeom>
          </p:spPr>
          <p:txBody>
            <a:bodyPr wrap="square">
              <a:spAutoFit/>
            </a:bodyPr>
            <a:lstStyle/>
            <a:p>
              <a:r>
                <a:rPr lang="en-US" sz="2000" dirty="0" smtClean="0">
                  <a:solidFill>
                    <a:srgbClr val="004078"/>
                  </a:solidFill>
                  <a:latin typeface="Constantia" pitchFamily="18" charset="0"/>
                </a:rPr>
                <a:t>Asset Manager</a:t>
              </a:r>
              <a:endParaRPr lang="en-US" sz="2000" dirty="0"/>
            </a:p>
          </p:txBody>
        </p:sp>
        <p:sp>
          <p:nvSpPr>
            <p:cNvPr id="13" name="Rectangle 12"/>
            <p:cNvSpPr/>
            <p:nvPr/>
          </p:nvSpPr>
          <p:spPr>
            <a:xfrm>
              <a:off x="3757265" y="5779080"/>
              <a:ext cx="992600" cy="538693"/>
            </a:xfrm>
            <a:prstGeom prst="rect">
              <a:avLst/>
            </a:prstGeom>
          </p:spPr>
          <p:txBody>
            <a:bodyPr wrap="square">
              <a:spAutoFit/>
            </a:bodyPr>
            <a:lstStyle/>
            <a:p>
              <a:r>
                <a:rPr lang="en-US" sz="2000" dirty="0" smtClean="0">
                  <a:solidFill>
                    <a:srgbClr val="004078"/>
                  </a:solidFill>
                  <a:latin typeface="Constantia" pitchFamily="18" charset="0"/>
                </a:rPr>
                <a:t>ETF</a:t>
              </a:r>
              <a:endParaRPr lang="en-US" dirty="0"/>
            </a:p>
          </p:txBody>
        </p:sp>
        <p:sp>
          <p:nvSpPr>
            <p:cNvPr id="14" name="TextBox 13"/>
            <p:cNvSpPr txBox="1"/>
            <p:nvPr/>
          </p:nvSpPr>
          <p:spPr>
            <a:xfrm>
              <a:off x="1007454" y="2777600"/>
              <a:ext cx="1704059" cy="455817"/>
            </a:xfrm>
            <a:prstGeom prst="rect">
              <a:avLst/>
            </a:prstGeom>
            <a:noFill/>
          </p:spPr>
          <p:txBody>
            <a:bodyPr wrap="square" rtlCol="0">
              <a:spAutoFit/>
            </a:bodyPr>
            <a:lstStyle/>
            <a:p>
              <a:r>
                <a:rPr lang="en-US" sz="1600" dirty="0" err="1" smtClean="0"/>
                <a:t>Robinhood</a:t>
              </a:r>
              <a:endParaRPr lang="en-US" sz="1600" dirty="0"/>
            </a:p>
          </p:txBody>
        </p:sp>
        <p:pic>
          <p:nvPicPr>
            <p:cNvPr id="15" name="Picture 3"/>
            <p:cNvPicPr>
              <a:picLocks noChangeAspect="1" noChangeArrowheads="1"/>
            </p:cNvPicPr>
            <p:nvPr/>
          </p:nvPicPr>
          <p:blipFill>
            <a:blip r:embed="rId2"/>
            <a:srcRect/>
            <a:stretch>
              <a:fillRect/>
            </a:stretch>
          </p:blipFill>
          <p:spPr bwMode="auto">
            <a:xfrm>
              <a:off x="-136230" y="2359245"/>
              <a:ext cx="919266" cy="717306"/>
            </a:xfrm>
            <a:prstGeom prst="rect">
              <a:avLst/>
            </a:prstGeom>
            <a:noFill/>
            <a:ln w="9525">
              <a:noFill/>
              <a:miter lim="800000"/>
              <a:headEnd/>
              <a:tailEnd/>
            </a:ln>
          </p:spPr>
        </p:pic>
        <p:pic>
          <p:nvPicPr>
            <p:cNvPr id="16" name="Picture 2"/>
            <p:cNvPicPr>
              <a:picLocks noChangeAspect="1" noChangeArrowheads="1"/>
            </p:cNvPicPr>
            <p:nvPr/>
          </p:nvPicPr>
          <p:blipFill>
            <a:blip r:embed="rId3"/>
            <a:srcRect/>
            <a:stretch>
              <a:fillRect/>
            </a:stretch>
          </p:blipFill>
          <p:spPr bwMode="auto">
            <a:xfrm>
              <a:off x="531205" y="2777599"/>
              <a:ext cx="476250" cy="504825"/>
            </a:xfrm>
            <a:prstGeom prst="rect">
              <a:avLst/>
            </a:prstGeom>
            <a:noFill/>
            <a:ln w="9525">
              <a:noFill/>
              <a:miter lim="800000"/>
              <a:headEnd/>
              <a:tailEnd/>
            </a:ln>
          </p:spPr>
        </p:pic>
        <p:pic>
          <p:nvPicPr>
            <p:cNvPr id="17" name="Picture 4"/>
            <p:cNvPicPr>
              <a:picLocks noChangeAspect="1" noChangeArrowheads="1"/>
            </p:cNvPicPr>
            <p:nvPr/>
          </p:nvPicPr>
          <p:blipFill>
            <a:blip r:embed="rId4"/>
            <a:srcRect/>
            <a:stretch>
              <a:fillRect/>
            </a:stretch>
          </p:blipFill>
          <p:spPr bwMode="auto">
            <a:xfrm>
              <a:off x="4401018" y="2932618"/>
              <a:ext cx="1390650" cy="428625"/>
            </a:xfrm>
            <a:prstGeom prst="rect">
              <a:avLst/>
            </a:prstGeom>
            <a:noFill/>
            <a:ln w="9525">
              <a:noFill/>
              <a:miter lim="800000"/>
              <a:headEnd/>
              <a:tailEnd/>
            </a:ln>
          </p:spPr>
        </p:pic>
        <p:pic>
          <p:nvPicPr>
            <p:cNvPr id="18" name="Picture 5"/>
            <p:cNvPicPr>
              <a:picLocks noChangeAspect="1" noChangeArrowheads="1"/>
            </p:cNvPicPr>
            <p:nvPr/>
          </p:nvPicPr>
          <p:blipFill>
            <a:blip r:embed="rId5"/>
            <a:srcRect/>
            <a:stretch>
              <a:fillRect/>
            </a:stretch>
          </p:blipFill>
          <p:spPr bwMode="auto">
            <a:xfrm>
              <a:off x="4435056" y="5339918"/>
              <a:ext cx="1457325" cy="352425"/>
            </a:xfrm>
            <a:prstGeom prst="rect">
              <a:avLst/>
            </a:prstGeom>
            <a:noFill/>
            <a:ln w="9525">
              <a:noFill/>
              <a:miter lim="800000"/>
              <a:headEnd/>
              <a:tailEnd/>
            </a:ln>
          </p:spPr>
        </p:pic>
        <p:pic>
          <p:nvPicPr>
            <p:cNvPr id="19" name="Picture 2"/>
            <p:cNvPicPr>
              <a:picLocks noChangeAspect="1" noChangeArrowheads="1"/>
            </p:cNvPicPr>
            <p:nvPr/>
          </p:nvPicPr>
          <p:blipFill>
            <a:blip r:embed="rId6"/>
            <a:srcRect/>
            <a:stretch>
              <a:fillRect/>
            </a:stretch>
          </p:blipFill>
          <p:spPr bwMode="auto">
            <a:xfrm>
              <a:off x="7815191" y="1206031"/>
              <a:ext cx="1063128" cy="501268"/>
            </a:xfrm>
            <a:prstGeom prst="rect">
              <a:avLst/>
            </a:prstGeom>
            <a:noFill/>
            <a:ln w="9525">
              <a:noFill/>
              <a:miter lim="800000"/>
              <a:headEnd/>
              <a:tailEnd/>
            </a:ln>
          </p:spPr>
        </p:pic>
        <p:pic>
          <p:nvPicPr>
            <p:cNvPr id="20" name="Picture 3"/>
            <p:cNvPicPr>
              <a:picLocks noChangeAspect="1" noChangeArrowheads="1"/>
            </p:cNvPicPr>
            <p:nvPr/>
          </p:nvPicPr>
          <p:blipFill>
            <a:blip r:embed="rId7"/>
            <a:srcRect/>
            <a:stretch>
              <a:fillRect/>
            </a:stretch>
          </p:blipFill>
          <p:spPr bwMode="auto">
            <a:xfrm>
              <a:off x="7151106" y="904444"/>
              <a:ext cx="1591937" cy="258896"/>
            </a:xfrm>
            <a:prstGeom prst="rect">
              <a:avLst/>
            </a:prstGeom>
            <a:noFill/>
            <a:ln w="9525">
              <a:noFill/>
              <a:miter lim="800000"/>
              <a:headEnd/>
              <a:tailEnd/>
            </a:ln>
          </p:spPr>
        </p:pic>
        <p:pic>
          <p:nvPicPr>
            <p:cNvPr id="21" name="Picture 4"/>
            <p:cNvPicPr>
              <a:picLocks noChangeAspect="1" noChangeArrowheads="1"/>
            </p:cNvPicPr>
            <p:nvPr/>
          </p:nvPicPr>
          <p:blipFill>
            <a:blip r:embed="rId8"/>
            <a:srcRect/>
            <a:stretch>
              <a:fillRect/>
            </a:stretch>
          </p:blipFill>
          <p:spPr bwMode="auto">
            <a:xfrm>
              <a:off x="6900791" y="1206031"/>
              <a:ext cx="914400" cy="286439"/>
            </a:xfrm>
            <a:prstGeom prst="rect">
              <a:avLst/>
            </a:prstGeom>
            <a:noFill/>
            <a:ln w="9525">
              <a:noFill/>
              <a:miter lim="800000"/>
              <a:headEnd/>
              <a:tailEnd/>
            </a:ln>
          </p:spPr>
        </p:pic>
        <p:pic>
          <p:nvPicPr>
            <p:cNvPr id="22" name="Picture 2"/>
            <p:cNvPicPr>
              <a:picLocks noChangeAspect="1" noChangeArrowheads="1"/>
            </p:cNvPicPr>
            <p:nvPr/>
          </p:nvPicPr>
          <p:blipFill>
            <a:blip r:embed="rId9"/>
            <a:srcRect/>
            <a:stretch>
              <a:fillRect/>
            </a:stretch>
          </p:blipFill>
          <p:spPr bwMode="auto">
            <a:xfrm>
              <a:off x="4401018" y="4907613"/>
              <a:ext cx="1485900" cy="400050"/>
            </a:xfrm>
            <a:prstGeom prst="rect">
              <a:avLst/>
            </a:prstGeom>
            <a:noFill/>
            <a:ln w="9525">
              <a:noFill/>
              <a:miter lim="800000"/>
              <a:headEnd/>
              <a:tailEnd/>
            </a:ln>
          </p:spPr>
        </p:pic>
      </p:grpSp>
      <p:sp>
        <p:nvSpPr>
          <p:cNvPr id="4" name="Left Arrow 3"/>
          <p:cNvSpPr/>
          <p:nvPr/>
        </p:nvSpPr>
        <p:spPr bwMode="auto">
          <a:xfrm>
            <a:off x="7452320" y="5368448"/>
            <a:ext cx="1128852" cy="698763"/>
          </a:xfrm>
          <a:prstGeom prst="lef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smtClean="0">
                <a:solidFill>
                  <a:srgbClr val="000000"/>
                </a:solidFill>
              </a:rPr>
              <a:t>Target</a:t>
            </a: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009625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Fee Structure</a:t>
            </a:r>
            <a:endParaRPr lang="en-US" dirty="0"/>
          </a:p>
        </p:txBody>
      </p:sp>
      <p:sp>
        <p:nvSpPr>
          <p:cNvPr id="7" name="Content Placeholder 1"/>
          <p:cNvSpPr txBox="1">
            <a:spLocks/>
          </p:cNvSpPr>
          <p:nvPr/>
        </p:nvSpPr>
        <p:spPr>
          <a:xfrm>
            <a:off x="395536" y="1700808"/>
            <a:ext cx="828092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2</a:t>
            </a:r>
            <a:r>
              <a:rPr lang="en-US" sz="1800" dirty="0"/>
              <a:t>% </a:t>
            </a:r>
            <a:r>
              <a:rPr lang="en-US" sz="1800" b="1" dirty="0">
                <a:solidFill>
                  <a:srgbClr val="0070C0"/>
                </a:solidFill>
              </a:rPr>
              <a:t>management fee </a:t>
            </a:r>
            <a:r>
              <a:rPr lang="en-US" sz="1800" dirty="0"/>
              <a:t>of net asset value (NAV) and 20% </a:t>
            </a:r>
            <a:r>
              <a:rPr lang="en-US" sz="1800" b="1" dirty="0">
                <a:solidFill>
                  <a:srgbClr val="0070C0"/>
                </a:solidFill>
              </a:rPr>
              <a:t>performance </a:t>
            </a:r>
            <a:r>
              <a:rPr lang="en-US" sz="1800" b="1" dirty="0" smtClean="0">
                <a:solidFill>
                  <a:srgbClr val="0070C0"/>
                </a:solidFill>
              </a:rPr>
              <a:t>fee </a:t>
            </a:r>
            <a:r>
              <a:rPr lang="en-US" sz="1800" dirty="0" smtClean="0"/>
              <a:t>of fund’s profit (aka </a:t>
            </a:r>
            <a:r>
              <a:rPr lang="en-US" sz="1800" b="1" dirty="0" smtClean="0">
                <a:solidFill>
                  <a:srgbClr val="0070C0"/>
                </a:solidFill>
              </a:rPr>
              <a:t>2/20</a:t>
            </a:r>
            <a:r>
              <a:rPr lang="en-US" sz="1800" dirty="0" smtClean="0"/>
              <a:t>). </a:t>
            </a:r>
            <a:r>
              <a:rPr lang="en-US" sz="1800" dirty="0"/>
              <a:t>Performance fee is subjected to a </a:t>
            </a:r>
            <a:r>
              <a:rPr lang="en-US" sz="1800" b="1" dirty="0">
                <a:solidFill>
                  <a:srgbClr val="0070C0"/>
                </a:solidFill>
              </a:rPr>
              <a:t>high water mark </a:t>
            </a:r>
            <a:r>
              <a:rPr lang="en-US" sz="1800" dirty="0" smtClean="0"/>
              <a:t>scheme. No </a:t>
            </a:r>
            <a:r>
              <a:rPr lang="en-US" sz="1800" b="1" dirty="0">
                <a:solidFill>
                  <a:srgbClr val="0070C0"/>
                </a:solidFill>
              </a:rPr>
              <a:t>hurdle rate </a:t>
            </a:r>
            <a:r>
              <a:rPr lang="en-US" sz="1800" dirty="0" smtClean="0"/>
              <a:t>(min. rate </a:t>
            </a:r>
            <a:r>
              <a:rPr lang="en-US" sz="1800" dirty="0"/>
              <a:t>of return </a:t>
            </a:r>
            <a:r>
              <a:rPr lang="en-US" sz="1800" dirty="0" smtClean="0"/>
              <a:t>before collecting performance fee)</a:t>
            </a:r>
            <a:r>
              <a:rPr lang="en-US" sz="1800" b="1" dirty="0" smtClean="0">
                <a:solidFill>
                  <a:srgbClr val="0070C0"/>
                </a:solidFill>
              </a:rPr>
              <a:t> </a:t>
            </a:r>
            <a:r>
              <a:rPr lang="en-US" sz="1800" dirty="0" smtClean="0"/>
              <a:t>is </a:t>
            </a:r>
            <a:r>
              <a:rPr lang="en-US" sz="1800" dirty="0"/>
              <a:t>applicable. </a:t>
            </a:r>
          </a:p>
        </p:txBody>
      </p:sp>
      <p:pic>
        <p:nvPicPr>
          <p:cNvPr id="6" name="Picture 5"/>
          <p:cNvPicPr/>
          <p:nvPr/>
        </p:nvPicPr>
        <p:blipFill>
          <a:blip r:embed="rId2" cstate="print"/>
          <a:srcRect/>
          <a:stretch>
            <a:fillRect/>
          </a:stretch>
        </p:blipFill>
        <p:spPr bwMode="auto">
          <a:xfrm>
            <a:off x="1331640" y="2996952"/>
            <a:ext cx="6127576" cy="3261648"/>
          </a:xfrm>
          <a:prstGeom prst="rect">
            <a:avLst/>
          </a:prstGeom>
          <a:noFill/>
          <a:ln w="9525">
            <a:noFill/>
            <a:miter lim="800000"/>
            <a:headEnd/>
            <a:tailEnd/>
          </a:ln>
        </p:spPr>
      </p:pic>
    </p:spTree>
    <p:extLst>
      <p:ext uri="{BB962C8B-B14F-4D97-AF65-F5344CB8AC3E}">
        <p14:creationId xmlns:p14="http://schemas.microsoft.com/office/powerpoint/2010/main" val="252560041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a:t>
            </a:r>
            <a:r>
              <a:rPr lang="en-US" dirty="0"/>
              <a:t> – Fee Structure</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High-Water </a:t>
            </a:r>
            <a:r>
              <a:rPr lang="en-US" sz="1800" b="1" dirty="0" smtClean="0"/>
              <a:t>Mark: </a:t>
            </a:r>
            <a:r>
              <a:rPr lang="en-US" sz="1800" dirty="0" smtClean="0"/>
              <a:t>the </a:t>
            </a:r>
            <a:r>
              <a:rPr lang="en-US" sz="1800" b="1" dirty="0">
                <a:solidFill>
                  <a:srgbClr val="0070C0"/>
                </a:solidFill>
              </a:rPr>
              <a:t>highest peak in value </a:t>
            </a:r>
            <a:r>
              <a:rPr lang="en-US" sz="1800" dirty="0"/>
              <a:t>that an fund</a:t>
            </a:r>
            <a:r>
              <a:rPr lang="en-US" sz="1800" dirty="0" smtClean="0">
                <a:solidFill>
                  <a:srgbClr val="0070C0"/>
                </a:solidFill>
              </a:rPr>
              <a:t>. </a:t>
            </a:r>
            <a:r>
              <a:rPr lang="en-US" sz="1800" dirty="0"/>
              <a:t>It </a:t>
            </a:r>
            <a:r>
              <a:rPr lang="en-US" sz="1800" dirty="0" smtClean="0"/>
              <a:t>prevents performance-based </a:t>
            </a:r>
            <a:r>
              <a:rPr lang="en-US" sz="1800" dirty="0"/>
              <a:t>fees </a:t>
            </a:r>
            <a:r>
              <a:rPr lang="en-US" sz="1800" b="1" dirty="0" smtClean="0">
                <a:solidFill>
                  <a:srgbClr val="0070C0"/>
                </a:solidFill>
              </a:rPr>
              <a:t>charged twice </a:t>
            </a:r>
            <a:r>
              <a:rPr lang="en-US" sz="1800" dirty="0"/>
              <a:t>for the same amount of performance.</a:t>
            </a:r>
            <a:br>
              <a:rPr lang="en-US" sz="1800" dirty="0"/>
            </a:br>
            <a:r>
              <a:rPr lang="en-US" sz="1800" dirty="0"/>
              <a:t/>
            </a:r>
            <a:br>
              <a:rPr lang="en-US" sz="1800" dirty="0"/>
            </a:br>
            <a:r>
              <a:rPr lang="en-US" sz="1600" dirty="0" smtClean="0"/>
              <a:t>Example:</a:t>
            </a:r>
            <a:r>
              <a:rPr lang="en-US" sz="1800" dirty="0" smtClean="0"/>
              <a:t> </a:t>
            </a:r>
            <a:r>
              <a:rPr lang="en-US" sz="1600" dirty="0" smtClean="0"/>
              <a:t>$500,000 of 20</a:t>
            </a:r>
            <a:r>
              <a:rPr lang="en-US" sz="1600" dirty="0"/>
              <a:t>% </a:t>
            </a:r>
            <a:r>
              <a:rPr lang="en-US" sz="1600" dirty="0" smtClean="0"/>
              <a:t>Performance fee</a:t>
            </a:r>
          </a:p>
          <a:p>
            <a:r>
              <a:rPr lang="en-US" sz="1600" dirty="0"/>
              <a:t>	</a:t>
            </a:r>
            <a:endParaRPr lang="en-US" sz="1600" dirty="0" smtClean="0"/>
          </a:p>
          <a:p>
            <a:r>
              <a:rPr lang="en-US" sz="1600" dirty="0"/>
              <a:t>	</a:t>
            </a:r>
            <a:r>
              <a:rPr lang="en-US" sz="1600" dirty="0" smtClean="0"/>
              <a:t>First </a:t>
            </a:r>
            <a:r>
              <a:rPr lang="en-US" sz="1600" dirty="0"/>
              <a:t>month, the fund earns a 15% </a:t>
            </a:r>
            <a:r>
              <a:rPr lang="en-US" sz="1600" dirty="0" smtClean="0"/>
              <a:t>return; 20</a:t>
            </a:r>
            <a:r>
              <a:rPr lang="en-US" sz="1600" dirty="0"/>
              <a:t>% fee on this $75,000 gain, which equates to $</a:t>
            </a:r>
            <a:r>
              <a:rPr lang="en-US" sz="1600" dirty="0" smtClean="0"/>
              <a:t>15,000. At </a:t>
            </a:r>
            <a:r>
              <a:rPr lang="en-US" sz="1600" dirty="0"/>
              <a:t>this point, the high-water mark </a:t>
            </a:r>
            <a:r>
              <a:rPr lang="en-US" sz="1600" dirty="0" smtClean="0"/>
              <a:t>$575,000</a:t>
            </a:r>
          </a:p>
          <a:p>
            <a:endParaRPr lang="en-US" sz="1600" dirty="0"/>
          </a:p>
          <a:p>
            <a:r>
              <a:rPr lang="en-US" sz="1600" dirty="0" smtClean="0"/>
              <a:t>	</a:t>
            </a:r>
            <a:r>
              <a:rPr lang="en-US" sz="1600" dirty="0"/>
              <a:t> Second </a:t>
            </a:r>
            <a:r>
              <a:rPr lang="en-US" sz="1600" dirty="0" smtClean="0"/>
              <a:t>month, loses </a:t>
            </a:r>
            <a:r>
              <a:rPr lang="en-US" sz="1600" dirty="0"/>
              <a:t>20% </a:t>
            </a:r>
            <a:r>
              <a:rPr lang="en-US" sz="1600" dirty="0" smtClean="0"/>
              <a:t>to $</a:t>
            </a:r>
            <a:r>
              <a:rPr lang="en-US" sz="1600" dirty="0"/>
              <a:t>460,000. </a:t>
            </a:r>
            <a:endParaRPr lang="en-US" sz="1600" dirty="0" smtClean="0"/>
          </a:p>
          <a:p>
            <a:endParaRPr lang="en-US" sz="1600" dirty="0"/>
          </a:p>
          <a:p>
            <a:r>
              <a:rPr lang="en-US" sz="1600" dirty="0" smtClean="0"/>
              <a:t>	Third month, earns </a:t>
            </a:r>
            <a:r>
              <a:rPr lang="en-US" sz="1600" dirty="0"/>
              <a:t>a profit of 50</a:t>
            </a:r>
            <a:r>
              <a:rPr lang="en-US" sz="1600" dirty="0" smtClean="0"/>
              <a:t>%: $</a:t>
            </a:r>
            <a:r>
              <a:rPr lang="en-US" sz="1600" dirty="0"/>
              <a:t>460,000 to $690,000. </a:t>
            </a:r>
          </a:p>
          <a:p>
            <a:r>
              <a:rPr lang="en-US" sz="1600" dirty="0" smtClean="0"/>
              <a:t>	With </a:t>
            </a:r>
            <a:r>
              <a:rPr lang="en-US" sz="1600" dirty="0"/>
              <a:t>a high-water mark in place, all gains from $460,000 to $575,000 are disregarded. </a:t>
            </a:r>
            <a:endParaRPr lang="en-US" sz="1600" dirty="0" smtClean="0"/>
          </a:p>
          <a:p>
            <a:r>
              <a:rPr lang="en-US" sz="1600" dirty="0"/>
              <a:t>	</a:t>
            </a:r>
            <a:r>
              <a:rPr lang="en-US" sz="1600" dirty="0" smtClean="0"/>
              <a:t>But </a:t>
            </a:r>
            <a:r>
              <a:rPr lang="en-US" sz="1600" dirty="0"/>
              <a:t>gains above the high-water mark are subject to the performance-based fee. </a:t>
            </a:r>
            <a:r>
              <a:rPr lang="en-US" sz="1600" dirty="0" smtClean="0"/>
              <a:t>20</a:t>
            </a:r>
            <a:r>
              <a:rPr lang="en-US" sz="1600" dirty="0"/>
              <a:t>% on the gains from $575,000 to $690,000, which is an additional $23,000</a:t>
            </a:r>
            <a:r>
              <a:rPr lang="en-US" sz="1600" dirty="0" smtClean="0"/>
              <a:t>.</a:t>
            </a:r>
            <a:endParaRPr lang="en-US" sz="1600" dirty="0"/>
          </a:p>
        </p:txBody>
      </p:sp>
    </p:spTree>
    <p:extLst>
      <p:ext uri="{BB962C8B-B14F-4D97-AF65-F5344CB8AC3E}">
        <p14:creationId xmlns:p14="http://schemas.microsoft.com/office/powerpoint/2010/main" val="115685777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63</a:t>
            </a:fld>
            <a:endParaRPr lang="en-US" sz="1400" dirty="0">
              <a:latin typeface="Arial" charset="0"/>
            </a:endParaRPr>
          </a:p>
        </p:txBody>
      </p:sp>
      <p:sp>
        <p:nvSpPr>
          <p:cNvPr id="3" name="Title 2"/>
          <p:cNvSpPr>
            <a:spLocks noGrp="1"/>
          </p:cNvSpPr>
          <p:nvPr>
            <p:ph type="title" idx="4294967295"/>
          </p:nvPr>
        </p:nvSpPr>
        <p:spPr>
          <a:xfrm>
            <a:off x="0" y="620713"/>
            <a:ext cx="8604448" cy="1000125"/>
          </a:xfrm>
        </p:spPr>
        <p:txBody>
          <a:bodyPr/>
          <a:lstStyle/>
          <a:p>
            <a:r>
              <a:rPr lang="en-US" dirty="0"/>
              <a:t>Trading </a:t>
            </a:r>
            <a:r>
              <a:rPr lang="en-US" dirty="0" smtClean="0"/>
              <a:t>Strategies - </a:t>
            </a:r>
            <a:r>
              <a:rPr lang="en-US" dirty="0"/>
              <a:t>Risk Management</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Maintain </a:t>
            </a:r>
            <a:r>
              <a:rPr lang="en-US" sz="1800" dirty="0"/>
              <a:t>sustainability of the trading strategies, and to </a:t>
            </a:r>
            <a:r>
              <a:rPr lang="en-US" sz="1800" b="1" dirty="0">
                <a:solidFill>
                  <a:srgbClr val="0070C0"/>
                </a:solidFill>
              </a:rPr>
              <a:t>prevent catastrophic </a:t>
            </a:r>
            <a:r>
              <a:rPr lang="en-US" sz="1800" b="1" dirty="0" smtClean="0">
                <a:solidFill>
                  <a:srgbClr val="0070C0"/>
                </a:solidFill>
              </a:rPr>
              <a:t>events</a:t>
            </a:r>
            <a:r>
              <a:rPr lang="en-US" sz="1800" dirty="0" smtClean="0"/>
              <a:t> (such as program bugs or extreme market conditions) </a:t>
            </a:r>
            <a:r>
              <a:rPr lang="en-US" sz="1800" dirty="0"/>
              <a:t>that could cause significant loss to the </a:t>
            </a:r>
            <a:r>
              <a:rPr lang="en-US" sz="1800" dirty="0" smtClean="0"/>
              <a:t>portfolio. This </a:t>
            </a:r>
            <a:r>
              <a:rPr lang="en-US" sz="1800" dirty="0"/>
              <a:t>is to guarantee that the trading strategies do not lose more than a prefixed amount </a:t>
            </a:r>
            <a:r>
              <a:rPr lang="en-US" sz="1800" dirty="0" smtClean="0"/>
              <a:t>or a  </a:t>
            </a:r>
            <a:r>
              <a:rPr lang="en-US" sz="1800" dirty="0"/>
              <a:t>percentage of Asset </a:t>
            </a:r>
            <a:r>
              <a:rPr lang="en-US" sz="1800" dirty="0" smtClean="0"/>
              <a:t>Under Management.</a:t>
            </a:r>
            <a:endParaRPr lang="en-US" sz="1800" dirty="0"/>
          </a:p>
          <a:p>
            <a:pPr lvl="1">
              <a:buFont typeface="Arial" panose="020B0604020202020204" pitchFamily="34" charset="0"/>
              <a:buChar char="•"/>
            </a:pPr>
            <a:endParaRPr lang="en-US" sz="1600" b="1" dirty="0" smtClean="0"/>
          </a:p>
          <a:p>
            <a:pPr lvl="1">
              <a:buFont typeface="Arial" panose="020B0604020202020204" pitchFamily="34" charset="0"/>
              <a:buChar char="•"/>
            </a:pPr>
            <a:r>
              <a:rPr lang="en-US" sz="1600" b="1" dirty="0" smtClean="0"/>
              <a:t>Strategy </a:t>
            </a:r>
            <a:r>
              <a:rPr lang="en-US" sz="1600" b="1" dirty="0"/>
              <a:t>Stop </a:t>
            </a:r>
            <a:r>
              <a:rPr lang="en-US" sz="1600" b="1" dirty="0" smtClean="0"/>
              <a:t>Loss: </a:t>
            </a:r>
            <a:r>
              <a:rPr lang="en-US" sz="1600" dirty="0" smtClean="0"/>
              <a:t>on a </a:t>
            </a:r>
            <a:r>
              <a:rPr lang="en-US" sz="1600" b="1" dirty="0">
                <a:solidFill>
                  <a:srgbClr val="0070C0"/>
                </a:solidFill>
              </a:rPr>
              <a:t>per strategy basis</a:t>
            </a:r>
            <a:r>
              <a:rPr lang="en-US" sz="1600" dirty="0"/>
              <a:t>, every time the strategy goes into a position, a </a:t>
            </a:r>
            <a:r>
              <a:rPr lang="en-US" sz="1600" b="1" dirty="0">
                <a:solidFill>
                  <a:srgbClr val="0070C0"/>
                </a:solidFill>
              </a:rPr>
              <a:t>stop loss </a:t>
            </a:r>
            <a:r>
              <a:rPr lang="en-US" sz="1600" b="1" dirty="0" smtClean="0">
                <a:solidFill>
                  <a:srgbClr val="0070C0"/>
                </a:solidFill>
              </a:rPr>
              <a:t>order is </a:t>
            </a:r>
            <a:r>
              <a:rPr lang="en-US" sz="1600" b="1" dirty="0">
                <a:solidFill>
                  <a:srgbClr val="0070C0"/>
                </a:solidFill>
              </a:rPr>
              <a:t>automatically created</a:t>
            </a:r>
            <a:r>
              <a:rPr lang="en-US" sz="1600" dirty="0"/>
              <a:t>. </a:t>
            </a:r>
            <a:r>
              <a:rPr lang="en-US" sz="1600" dirty="0" smtClean="0"/>
              <a:t>The </a:t>
            </a:r>
            <a:r>
              <a:rPr lang="en-US" sz="1600" dirty="0"/>
              <a:t>strategy can only tolerate a certain amount of unrealized loss, before the position is automatically cut</a:t>
            </a:r>
            <a:r>
              <a:rPr lang="en-US" sz="1600" dirty="0" smtClean="0"/>
              <a:t>.</a:t>
            </a:r>
          </a:p>
          <a:p>
            <a:pPr marL="457200" lvl="1" indent="0">
              <a:buNone/>
            </a:pPr>
            <a:r>
              <a:rPr lang="en-US" sz="1600" dirty="0" smtClean="0"/>
              <a:t>   </a:t>
            </a:r>
            <a:endParaRPr lang="en-US" sz="1600" dirty="0"/>
          </a:p>
          <a:p>
            <a:pPr lvl="1">
              <a:buFont typeface="Arial" panose="020B0604020202020204" pitchFamily="34" charset="0"/>
              <a:buChar char="•"/>
            </a:pPr>
            <a:r>
              <a:rPr lang="en-US" sz="1600" b="1" dirty="0"/>
              <a:t>Daily Stop </a:t>
            </a:r>
            <a:r>
              <a:rPr lang="en-US" sz="1600" b="1" dirty="0" smtClean="0"/>
              <a:t>Loss: </a:t>
            </a:r>
            <a:r>
              <a:rPr lang="en-US" sz="1600" dirty="0" smtClean="0"/>
              <a:t>on </a:t>
            </a:r>
            <a:r>
              <a:rPr lang="en-US" sz="1600" dirty="0"/>
              <a:t>an overall portfolio level, once the </a:t>
            </a:r>
            <a:r>
              <a:rPr lang="en-US" sz="1600" b="1" dirty="0">
                <a:solidFill>
                  <a:srgbClr val="0070C0"/>
                </a:solidFill>
              </a:rPr>
              <a:t>daily loss</a:t>
            </a:r>
            <a:r>
              <a:rPr lang="en-US" sz="1600" dirty="0"/>
              <a:t> reaches the daily stop loss limit, the </a:t>
            </a:r>
            <a:r>
              <a:rPr lang="en-US" sz="1600" b="1" dirty="0">
                <a:solidFill>
                  <a:srgbClr val="0070C0"/>
                </a:solidFill>
              </a:rPr>
              <a:t>system is forbidden to establish any new positions</a:t>
            </a:r>
            <a:r>
              <a:rPr lang="en-US" sz="1600" dirty="0"/>
              <a:t>, and any existing positions is automatically </a:t>
            </a:r>
            <a:r>
              <a:rPr lang="en-US" sz="1600" b="1" dirty="0">
                <a:solidFill>
                  <a:srgbClr val="0070C0"/>
                </a:solidFill>
              </a:rPr>
              <a:t>closed</a:t>
            </a:r>
            <a:r>
              <a:rPr lang="en-US" sz="1600" dirty="0"/>
              <a:t>.   </a:t>
            </a:r>
          </a:p>
        </p:txBody>
      </p:sp>
    </p:spTree>
    <p:extLst>
      <p:ext uri="{BB962C8B-B14F-4D97-AF65-F5344CB8AC3E}">
        <p14:creationId xmlns:p14="http://schemas.microsoft.com/office/powerpoint/2010/main" val="195369153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Workflow</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2400" dirty="0"/>
          </a:p>
        </p:txBody>
      </p:sp>
      <p:pic>
        <p:nvPicPr>
          <p:cNvPr id="6" name="Picture 5"/>
          <p:cNvPicPr/>
          <p:nvPr/>
        </p:nvPicPr>
        <p:blipFill>
          <a:blip r:embed="rId2" cstate="print"/>
          <a:srcRect/>
          <a:stretch>
            <a:fillRect/>
          </a:stretch>
        </p:blipFill>
        <p:spPr bwMode="auto">
          <a:xfrm>
            <a:off x="540271" y="1565260"/>
            <a:ext cx="7992888" cy="4816068"/>
          </a:xfrm>
          <a:prstGeom prst="rect">
            <a:avLst/>
          </a:prstGeom>
          <a:noFill/>
          <a:ln w="9525">
            <a:noFill/>
            <a:miter lim="800000"/>
            <a:headEnd/>
            <a:tailEnd/>
          </a:ln>
        </p:spPr>
      </p:pic>
    </p:spTree>
    <p:extLst>
      <p:ext uri="{BB962C8B-B14F-4D97-AF65-F5344CB8AC3E}">
        <p14:creationId xmlns:p14="http://schemas.microsoft.com/office/powerpoint/2010/main" val="124337514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a:t>
            </a:r>
            <a:r>
              <a:rPr lang="en-US" dirty="0"/>
              <a:t> - Workflow</a:t>
            </a: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Raw </a:t>
            </a:r>
            <a:r>
              <a:rPr lang="en-US" sz="1800" b="1" dirty="0" smtClean="0"/>
              <a:t>Data: </a:t>
            </a:r>
            <a:r>
              <a:rPr lang="en-US" sz="1800" dirty="0" smtClean="0"/>
              <a:t>sourced </a:t>
            </a:r>
            <a:r>
              <a:rPr lang="en-US" sz="1800" dirty="0"/>
              <a:t>from </a:t>
            </a:r>
            <a:r>
              <a:rPr lang="en-US" sz="1800" b="1" dirty="0" smtClean="0">
                <a:solidFill>
                  <a:srgbClr val="0070C0"/>
                </a:solidFill>
              </a:rPr>
              <a:t>data </a:t>
            </a:r>
            <a:r>
              <a:rPr lang="en-US" sz="1800" b="1" dirty="0">
                <a:solidFill>
                  <a:srgbClr val="0070C0"/>
                </a:solidFill>
              </a:rPr>
              <a:t>providers </a:t>
            </a:r>
            <a:r>
              <a:rPr lang="en-US" sz="1800" dirty="0"/>
              <a:t>(such </a:t>
            </a:r>
            <a:r>
              <a:rPr lang="en-US" sz="1800" dirty="0" smtClean="0"/>
              <a:t>IB, </a:t>
            </a:r>
            <a:r>
              <a:rPr lang="en-US" sz="1800" dirty="0" err="1" smtClean="0"/>
              <a:t>HKEx</a:t>
            </a:r>
            <a:r>
              <a:rPr lang="en-US" sz="1800" dirty="0" smtClean="0"/>
              <a:t>). </a:t>
            </a:r>
            <a:r>
              <a:rPr lang="en-US" sz="1800" dirty="0"/>
              <a:t>It has to be comprehensive that </a:t>
            </a:r>
            <a:r>
              <a:rPr lang="en-US" sz="1800" b="1" dirty="0">
                <a:solidFill>
                  <a:srgbClr val="0070C0"/>
                </a:solidFill>
              </a:rPr>
              <a:t>covers different markets and across many years </a:t>
            </a:r>
            <a:r>
              <a:rPr lang="en-US" sz="1800" dirty="0"/>
              <a:t>in order to learn the relationship and back test the trading strategies</a:t>
            </a:r>
            <a:r>
              <a:rPr lang="en-US" sz="1800" dirty="0" smtClean="0"/>
              <a:t>.</a:t>
            </a:r>
          </a:p>
          <a:p>
            <a:pPr>
              <a:buFont typeface="Arial" panose="020B0604020202020204" pitchFamily="34" charset="0"/>
              <a:buChar char="•"/>
            </a:pPr>
            <a:endParaRPr lang="en-US" sz="1800" dirty="0"/>
          </a:p>
          <a:p>
            <a:pPr>
              <a:buFont typeface="Arial" panose="020B0604020202020204" pitchFamily="34" charset="0"/>
              <a:buChar char="•"/>
            </a:pPr>
            <a:r>
              <a:rPr lang="en-US" sz="1800" b="1" dirty="0"/>
              <a:t>Data </a:t>
            </a:r>
            <a:r>
              <a:rPr lang="en-US" sz="1800" b="1" dirty="0" smtClean="0"/>
              <a:t>Processing:</a:t>
            </a:r>
            <a:r>
              <a:rPr lang="en-US" sz="1800" dirty="0" smtClean="0"/>
              <a:t> derive </a:t>
            </a:r>
            <a:r>
              <a:rPr lang="en-US" sz="1800" b="1" dirty="0" smtClean="0">
                <a:solidFill>
                  <a:srgbClr val="0070C0"/>
                </a:solidFill>
              </a:rPr>
              <a:t>features from raw data </a:t>
            </a:r>
            <a:r>
              <a:rPr lang="en-US" sz="1800" dirty="0"/>
              <a:t>(such as bid/ask spread and imbalance, queue size, short term money flow from the historical tick data). </a:t>
            </a:r>
            <a:r>
              <a:rPr lang="en-US" sz="1800" b="1" dirty="0" smtClean="0">
                <a:solidFill>
                  <a:srgbClr val="0070C0"/>
                </a:solidFill>
              </a:rPr>
              <a:t>Pre-process</a:t>
            </a:r>
            <a:r>
              <a:rPr lang="en-US" sz="1800" dirty="0" smtClean="0"/>
              <a:t> the </a:t>
            </a:r>
            <a:r>
              <a:rPr lang="en-US" sz="1800" dirty="0"/>
              <a:t>data, for instance, adjusting the price from corporation actions or holiday. </a:t>
            </a:r>
          </a:p>
          <a:p>
            <a:pPr>
              <a:buFont typeface="Arial" panose="020B0604020202020204" pitchFamily="34" charset="0"/>
              <a:buChar char="•"/>
            </a:pPr>
            <a:endParaRPr lang="en-US" sz="1800" dirty="0" smtClean="0"/>
          </a:p>
          <a:p>
            <a:pPr>
              <a:buFont typeface="Arial" panose="020B0604020202020204" pitchFamily="34" charset="0"/>
              <a:buChar char="•"/>
            </a:pPr>
            <a:r>
              <a:rPr lang="en-US" sz="1800" b="1" dirty="0" smtClean="0"/>
              <a:t>EDA </a:t>
            </a:r>
            <a:r>
              <a:rPr lang="en-US" sz="1800" b="1" dirty="0"/>
              <a:t>(Exploratory Data Analysis</a:t>
            </a:r>
            <a:r>
              <a:rPr lang="en-US" sz="1800" b="1" dirty="0" smtClean="0"/>
              <a:t>):</a:t>
            </a:r>
            <a:r>
              <a:rPr lang="en-US" sz="1800" dirty="0" smtClean="0"/>
              <a:t> analyze/</a:t>
            </a:r>
            <a:r>
              <a:rPr lang="en-US" sz="1800" b="1" dirty="0" smtClean="0">
                <a:solidFill>
                  <a:srgbClr val="0070C0"/>
                </a:solidFill>
              </a:rPr>
              <a:t>visualize</a:t>
            </a:r>
            <a:r>
              <a:rPr lang="en-US" sz="1800" dirty="0" smtClean="0"/>
              <a:t> (e.g. scatter plot) the </a:t>
            </a:r>
            <a:r>
              <a:rPr lang="en-US" sz="1800" dirty="0"/>
              <a:t>data sets to </a:t>
            </a:r>
            <a:r>
              <a:rPr lang="en-US" sz="1800" b="1" dirty="0">
                <a:solidFill>
                  <a:srgbClr val="0070C0"/>
                </a:solidFill>
              </a:rPr>
              <a:t>summarize their main characteristics and relationships</a:t>
            </a:r>
            <a:r>
              <a:rPr lang="en-US" sz="1800" dirty="0"/>
              <a:t>. </a:t>
            </a:r>
            <a:r>
              <a:rPr lang="en-US" sz="1800" dirty="0" smtClean="0"/>
              <a:t>Depends </a:t>
            </a:r>
            <a:r>
              <a:rPr lang="en-US" sz="1800" dirty="0"/>
              <a:t>on the objective of the particular trading strategy, not all the features will be useful to feed into the machine learning models. Together with our </a:t>
            </a:r>
            <a:r>
              <a:rPr lang="en-US" sz="1800" b="1" dirty="0">
                <a:solidFill>
                  <a:srgbClr val="0070C0"/>
                </a:solidFill>
              </a:rPr>
              <a:t>domain knowledge </a:t>
            </a:r>
            <a:r>
              <a:rPr lang="en-US" sz="1800" dirty="0"/>
              <a:t>on market dynamics and microstructure, we apply the EDA techniques to pick the relevant features.</a:t>
            </a:r>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267805164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a:t>
            </a:r>
            <a:r>
              <a:rPr lang="en-US" dirty="0"/>
              <a:t> - Workflow</a:t>
            </a:r>
          </a:p>
        </p:txBody>
      </p:sp>
      <p:sp>
        <p:nvSpPr>
          <p:cNvPr id="7" name="Content Placeholder 1"/>
          <p:cNvSpPr txBox="1">
            <a:spLocks/>
          </p:cNvSpPr>
          <p:nvPr/>
        </p:nvSpPr>
        <p:spPr>
          <a:xfrm>
            <a:off x="395536" y="1700808"/>
            <a:ext cx="8424936" cy="158417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Feature Extraction / </a:t>
            </a:r>
            <a:r>
              <a:rPr lang="en-US" sz="1800" b="1" dirty="0" smtClean="0"/>
              <a:t>Clustering: </a:t>
            </a:r>
            <a:r>
              <a:rPr lang="en-US" sz="1800" dirty="0" smtClean="0"/>
              <a:t>feature </a:t>
            </a:r>
            <a:r>
              <a:rPr lang="en-US" sz="1800" dirty="0"/>
              <a:t>extraction/clustering to </a:t>
            </a:r>
            <a:r>
              <a:rPr lang="en-US" sz="1800" b="1" dirty="0">
                <a:solidFill>
                  <a:srgbClr val="0070C0"/>
                </a:solidFill>
              </a:rPr>
              <a:t>systematically group or reduce the feature </a:t>
            </a:r>
            <a:r>
              <a:rPr lang="en-US" sz="1800" b="1" dirty="0" smtClean="0">
                <a:solidFill>
                  <a:srgbClr val="0070C0"/>
                </a:solidFill>
              </a:rPr>
              <a:t>set </a:t>
            </a:r>
            <a:r>
              <a:rPr lang="en-US" sz="1800" dirty="0" smtClean="0"/>
              <a:t>which </a:t>
            </a:r>
            <a:r>
              <a:rPr lang="en-US" sz="1800" dirty="0"/>
              <a:t>simplify the underlying model and ease the computation </a:t>
            </a:r>
            <a:r>
              <a:rPr lang="en-US" sz="1800" dirty="0" smtClean="0"/>
              <a:t>time. It </a:t>
            </a:r>
            <a:r>
              <a:rPr lang="en-US" sz="1800" dirty="0"/>
              <a:t>will also decrease the chance of </a:t>
            </a:r>
            <a:r>
              <a:rPr lang="en-US" sz="1800" b="1" dirty="0">
                <a:solidFill>
                  <a:srgbClr val="0070C0"/>
                </a:solidFill>
              </a:rPr>
              <a:t>over-fitting</a:t>
            </a:r>
            <a:r>
              <a:rPr lang="en-US" sz="1800" dirty="0"/>
              <a:t>.</a:t>
            </a:r>
          </a:p>
          <a:p>
            <a:pPr>
              <a:buFont typeface="Arial" panose="020B0604020202020204" pitchFamily="34" charset="0"/>
              <a:buChar char="•"/>
            </a:pPr>
            <a:endParaRPr lang="en-US" sz="1800" dirty="0" smtClean="0"/>
          </a:p>
          <a:p>
            <a:endParaRPr lang="en-US" sz="1800" dirty="0"/>
          </a:p>
        </p:txBody>
      </p:sp>
      <p:pic>
        <p:nvPicPr>
          <p:cNvPr id="6" name="Picture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5935" y="2780928"/>
            <a:ext cx="4867153" cy="3456384"/>
          </a:xfrm>
          <a:prstGeom prst="rect">
            <a:avLst/>
          </a:prstGeom>
          <a:noFill/>
          <a:ln>
            <a:noFill/>
          </a:ln>
        </p:spPr>
      </p:pic>
      <p:sp>
        <p:nvSpPr>
          <p:cNvPr id="2" name="TextBox 1"/>
          <p:cNvSpPr txBox="1"/>
          <p:nvPr/>
        </p:nvSpPr>
        <p:spPr>
          <a:xfrm>
            <a:off x="452413" y="3573016"/>
            <a:ext cx="3512740" cy="2554545"/>
          </a:xfrm>
          <a:prstGeom prst="rect">
            <a:avLst/>
          </a:prstGeom>
          <a:noFill/>
        </p:spPr>
        <p:txBody>
          <a:bodyPr wrap="square" rtlCol="0">
            <a:spAutoFit/>
          </a:bodyPr>
          <a:lstStyle/>
          <a:p>
            <a:endParaRPr lang="en-US" sz="1600" dirty="0"/>
          </a:p>
          <a:p>
            <a:r>
              <a:rPr lang="en-US" sz="1600" dirty="0" smtClean="0"/>
              <a:t>This example </a:t>
            </a:r>
            <a:r>
              <a:rPr lang="en-US" sz="1600" dirty="0"/>
              <a:t>is using </a:t>
            </a:r>
            <a:r>
              <a:rPr lang="en-US" sz="1600" dirty="0" smtClean="0"/>
              <a:t>Factor Analysis </a:t>
            </a:r>
            <a:r>
              <a:rPr lang="en-US" sz="1600" dirty="0"/>
              <a:t>to group 10 different features to 3 important components. Therefore, instead of feeding 10 features to the machine learning model, we only need to use 3 components (</a:t>
            </a:r>
            <a:r>
              <a:rPr lang="en-US" sz="1600" b="1" dirty="0">
                <a:solidFill>
                  <a:srgbClr val="0070C0"/>
                </a:solidFill>
              </a:rPr>
              <a:t>linearly combined features</a:t>
            </a:r>
            <a:r>
              <a:rPr lang="en-US" sz="1600" dirty="0"/>
              <a:t>) which are already captured the essential </a:t>
            </a:r>
          </a:p>
        </p:txBody>
      </p:sp>
    </p:spTree>
    <p:extLst>
      <p:ext uri="{BB962C8B-B14F-4D97-AF65-F5344CB8AC3E}">
        <p14:creationId xmlns:p14="http://schemas.microsoft.com/office/powerpoint/2010/main" val="404214816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a:t>
            </a:r>
            <a:r>
              <a:rPr lang="en-US" dirty="0"/>
              <a:t>Workflow</a:t>
            </a:r>
          </a:p>
        </p:txBody>
      </p:sp>
      <p:sp>
        <p:nvSpPr>
          <p:cNvPr id="7" name="Content Placeholder 1"/>
          <p:cNvSpPr txBox="1">
            <a:spLocks/>
          </p:cNvSpPr>
          <p:nvPr/>
        </p:nvSpPr>
        <p:spPr>
          <a:xfrm>
            <a:off x="395536" y="1700808"/>
            <a:ext cx="828092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Back Testing</a:t>
            </a:r>
            <a:r>
              <a:rPr lang="en-US" sz="1800" dirty="0" smtClean="0"/>
              <a:t>: use </a:t>
            </a:r>
            <a:r>
              <a:rPr lang="en-US" sz="1800" b="1" dirty="0" smtClean="0">
                <a:solidFill>
                  <a:srgbClr val="0070C0"/>
                </a:solidFill>
              </a:rPr>
              <a:t>historical data </a:t>
            </a:r>
            <a:r>
              <a:rPr lang="en-US" sz="1800" dirty="0" smtClean="0"/>
              <a:t>to evaluate the trading strategies performance, P&amp;L and Win Ratio</a:t>
            </a:r>
          </a:p>
          <a:p>
            <a:pPr>
              <a:buFont typeface="Arial" panose="020B0604020202020204" pitchFamily="34" charset="0"/>
              <a:buChar char="•"/>
            </a:pPr>
            <a:endParaRPr lang="en-US" sz="1800" b="1" dirty="0" smtClean="0"/>
          </a:p>
          <a:p>
            <a:pPr lvl="1">
              <a:buFont typeface="Arial" panose="020B0604020202020204" pitchFamily="34" charset="0"/>
              <a:buChar char="•"/>
            </a:pPr>
            <a:r>
              <a:rPr lang="en-US" sz="1600" b="1" dirty="0" smtClean="0"/>
              <a:t>Prevention of Data Snooping Bias:</a:t>
            </a:r>
            <a:r>
              <a:rPr lang="en-US" sz="1600" dirty="0" smtClean="0"/>
              <a:t> is a common mistake in trading strategy simulation where </a:t>
            </a:r>
            <a:r>
              <a:rPr lang="en-US" sz="1600" b="1" dirty="0" smtClean="0">
                <a:solidFill>
                  <a:srgbClr val="0070C0"/>
                </a:solidFill>
              </a:rPr>
              <a:t>an algorithm makes a forecast based on information in the future</a:t>
            </a:r>
            <a:r>
              <a:rPr lang="en-US" sz="1600" dirty="0" smtClean="0"/>
              <a:t>, as full price history is already made available to the simulation. One way is to </a:t>
            </a:r>
            <a:r>
              <a:rPr lang="en-US" sz="1600" b="1" dirty="0" smtClean="0">
                <a:solidFill>
                  <a:srgbClr val="0070C0"/>
                </a:solidFill>
              </a:rPr>
              <a:t>replay market data tick by tick </a:t>
            </a:r>
            <a:r>
              <a:rPr lang="en-US" sz="1600" dirty="0" smtClean="0"/>
              <a:t>into the algorithmic trading engine. The idea is to mimic real life trading, where one have no knowledge about what’s going to happen next, and would need to make decision with only data available up to this moment in time. Replay market data tick-by-tick is slow (e.g. running with one year data).</a:t>
            </a:r>
          </a:p>
          <a:p>
            <a:pPr lvl="1">
              <a:buFont typeface="Arial" panose="020B0604020202020204" pitchFamily="34" charset="0"/>
              <a:buChar char="•"/>
            </a:pPr>
            <a:endParaRPr lang="en-US" sz="1600" dirty="0"/>
          </a:p>
          <a:p>
            <a:pPr lvl="1">
              <a:buFont typeface="Arial" panose="020B0604020202020204" pitchFamily="34" charset="0"/>
              <a:buChar char="•"/>
            </a:pPr>
            <a:r>
              <a:rPr lang="en-US" sz="1600" b="1" dirty="0" smtClean="0"/>
              <a:t>Market Impact</a:t>
            </a:r>
            <a:r>
              <a:rPr lang="en-US" sz="1600" dirty="0" smtClean="0"/>
              <a:t>: it is hard to model the </a:t>
            </a:r>
            <a:r>
              <a:rPr lang="en-US" sz="1600" b="1" dirty="0" smtClean="0">
                <a:solidFill>
                  <a:srgbClr val="0070C0"/>
                </a:solidFill>
              </a:rPr>
              <a:t>market impact caused by your trade </a:t>
            </a:r>
            <a:r>
              <a:rPr lang="en-US" sz="1600" dirty="0" smtClean="0"/>
              <a:t>as it’s obviously not happened historically !</a:t>
            </a:r>
            <a:endParaRPr lang="en-US" sz="1600" dirty="0"/>
          </a:p>
        </p:txBody>
      </p:sp>
    </p:spTree>
    <p:extLst>
      <p:ext uri="{BB962C8B-B14F-4D97-AF65-F5344CB8AC3E}">
        <p14:creationId xmlns:p14="http://schemas.microsoft.com/office/powerpoint/2010/main" val="52616712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68</a:t>
            </a:fld>
            <a:endParaRPr lang="en-US" sz="1400" dirty="0">
              <a:latin typeface="Arial" charset="0"/>
            </a:endParaRPr>
          </a:p>
        </p:txBody>
      </p:sp>
      <p:sp>
        <p:nvSpPr>
          <p:cNvPr id="3" name="Title 2"/>
          <p:cNvSpPr>
            <a:spLocks noGrp="1"/>
          </p:cNvSpPr>
          <p:nvPr>
            <p:ph type="title" idx="4294967295"/>
          </p:nvPr>
        </p:nvSpPr>
        <p:spPr>
          <a:xfrm>
            <a:off x="0" y="620713"/>
            <a:ext cx="9036496" cy="1000125"/>
          </a:xfrm>
        </p:spPr>
        <p:txBody>
          <a:bodyPr>
            <a:normAutofit/>
          </a:bodyPr>
          <a:lstStyle/>
          <a:p>
            <a:r>
              <a:rPr lang="en-US" dirty="0"/>
              <a:t>Trading Strategies – Supervised Learning </a:t>
            </a:r>
          </a:p>
        </p:txBody>
      </p:sp>
      <p:sp>
        <p:nvSpPr>
          <p:cNvPr id="7" name="Content Placeholder 1"/>
          <p:cNvSpPr txBox="1">
            <a:spLocks/>
          </p:cNvSpPr>
          <p:nvPr/>
        </p:nvSpPr>
        <p:spPr>
          <a:xfrm>
            <a:off x="395536" y="1700808"/>
            <a:ext cx="820891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0" indent="0"/>
            <a:r>
              <a:rPr lang="en-US" sz="1800" b="1" dirty="0" smtClean="0"/>
              <a:t>Challenges in Supervised </a:t>
            </a:r>
            <a:r>
              <a:rPr lang="en-US" sz="1800" b="1" dirty="0"/>
              <a:t>Learning on </a:t>
            </a:r>
            <a:r>
              <a:rPr lang="en-US" sz="1800" b="1" dirty="0" smtClean="0"/>
              <a:t>trading:</a:t>
            </a:r>
            <a:endParaRPr lang="en-US" sz="1800" b="1" dirty="0"/>
          </a:p>
          <a:p>
            <a:pPr lvl="0">
              <a:buFont typeface="Arial" panose="020B0604020202020204" pitchFamily="34" charset="0"/>
              <a:buChar char="•"/>
            </a:pPr>
            <a:endParaRPr lang="en-US" sz="1600" dirty="0"/>
          </a:p>
          <a:p>
            <a:pPr marL="285750" lvl="0" indent="-285750">
              <a:buFont typeface="Arial" panose="020B0604020202020204" pitchFamily="34" charset="0"/>
              <a:buChar char="•"/>
            </a:pPr>
            <a:r>
              <a:rPr lang="en-US" sz="1600" dirty="0" smtClean="0"/>
              <a:t>Supervised learning learns a relationship (e.g. order book features to price movement) but it </a:t>
            </a:r>
            <a:r>
              <a:rPr lang="en-US" sz="1600" b="1" dirty="0">
                <a:solidFill>
                  <a:srgbClr val="0070C0"/>
                </a:solidFill>
              </a:rPr>
              <a:t>does not imply a </a:t>
            </a:r>
            <a:r>
              <a:rPr lang="en-US" sz="1600" b="1" dirty="0" smtClean="0">
                <a:solidFill>
                  <a:srgbClr val="0070C0"/>
                </a:solidFill>
              </a:rPr>
              <a:t>policy</a:t>
            </a:r>
            <a:r>
              <a:rPr lang="en-US" sz="1600" dirty="0" smtClean="0"/>
              <a:t>: what </a:t>
            </a:r>
            <a:r>
              <a:rPr lang="en-US" sz="1600" dirty="0"/>
              <a:t>if the price had moved down? Would you have sold? Kept the position and waited? What if the price had moved up just a little bit and then moved down again? What if we had been uncertain about the prediction, for example 65% up and 35% down? Would you still have bought? How do you choose the threshold to place an order</a:t>
            </a:r>
            <a:r>
              <a:rPr lang="en-US" sz="1600" dirty="0" smtClean="0"/>
              <a:t>?</a:t>
            </a:r>
          </a:p>
          <a:p>
            <a:pPr marL="285750" lvl="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Need a rule-based policy that takes as input your price predictions and </a:t>
            </a:r>
            <a:r>
              <a:rPr lang="en-US" sz="1600" b="1" dirty="0">
                <a:solidFill>
                  <a:srgbClr val="0070C0"/>
                </a:solidFill>
              </a:rPr>
              <a:t>decides what to actually do</a:t>
            </a:r>
            <a:r>
              <a:rPr lang="en-US" sz="1600" dirty="0"/>
              <a:t>: Place an order, do nothing, cancel an order, and so </a:t>
            </a:r>
            <a:r>
              <a:rPr lang="en-US" sz="1600" dirty="0" smtClean="0"/>
              <a:t>on</a:t>
            </a:r>
          </a:p>
          <a:p>
            <a:pPr marL="285750" indent="-285750">
              <a:buFont typeface="Arial" panose="020B0604020202020204" pitchFamily="34" charset="0"/>
              <a:buChar char="•"/>
            </a:pPr>
            <a:endParaRPr lang="en-US" sz="1600" dirty="0"/>
          </a:p>
          <a:p>
            <a:pPr marL="285750" lvl="0" indent="-285750">
              <a:buFont typeface="Arial" panose="020B0604020202020204" pitchFamily="34" charset="0"/>
              <a:buChar char="•"/>
            </a:pPr>
            <a:r>
              <a:rPr lang="en-US" sz="1600" b="1" dirty="0">
                <a:solidFill>
                  <a:srgbClr val="0070C0"/>
                </a:solidFill>
              </a:rPr>
              <a:t>No liquidity </a:t>
            </a:r>
            <a:r>
              <a:rPr lang="en-US" sz="1600" dirty="0"/>
              <a:t>in the best order book levels, network latencies, and fees, none of which the supervised model could take into account.</a:t>
            </a:r>
          </a:p>
          <a:p>
            <a:pPr marL="285750" indent="-285750">
              <a:buFont typeface="Arial" panose="020B0604020202020204" pitchFamily="34" charset="0"/>
              <a:buChar char="•"/>
            </a:pPr>
            <a:endParaRPr lang="en-US" sz="1600" dirty="0"/>
          </a:p>
          <a:p>
            <a:pPr lvl="0">
              <a:buFont typeface="Arial" panose="020B0604020202020204" pitchFamily="34" charset="0"/>
              <a:buChar char="•"/>
            </a:pPr>
            <a:endParaRPr lang="en-US" sz="1600" dirty="0"/>
          </a:p>
        </p:txBody>
      </p:sp>
    </p:spTree>
    <p:extLst>
      <p:ext uri="{BB962C8B-B14F-4D97-AF65-F5344CB8AC3E}">
        <p14:creationId xmlns:p14="http://schemas.microsoft.com/office/powerpoint/2010/main" val="426525300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69</a:t>
            </a:fld>
            <a:endParaRPr lang="en-US" sz="1400" dirty="0">
              <a:latin typeface="Arial" charset="0"/>
            </a:endParaRPr>
          </a:p>
        </p:txBody>
      </p:sp>
      <p:sp>
        <p:nvSpPr>
          <p:cNvPr id="3" name="Title 2"/>
          <p:cNvSpPr>
            <a:spLocks noGrp="1"/>
          </p:cNvSpPr>
          <p:nvPr>
            <p:ph type="title" idx="4294967295"/>
          </p:nvPr>
        </p:nvSpPr>
        <p:spPr>
          <a:xfrm>
            <a:off x="0" y="620713"/>
            <a:ext cx="9036496" cy="1000125"/>
          </a:xfrm>
        </p:spPr>
        <p:txBody>
          <a:bodyPr>
            <a:normAutofit/>
          </a:bodyPr>
          <a:lstStyle/>
          <a:p>
            <a:r>
              <a:rPr lang="en-US" dirty="0"/>
              <a:t>Trading Strategies – Reinforcement Learning</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0" indent="0" fontAlgn="auto">
              <a:spcBef>
                <a:spcPts val="0"/>
              </a:spcBef>
              <a:spcAft>
                <a:spcPts val="0"/>
              </a:spcAft>
            </a:pPr>
            <a:r>
              <a:rPr lang="en-US" sz="1800" b="1" dirty="0" smtClean="0">
                <a:solidFill>
                  <a:srgbClr val="292934"/>
                </a:solidFill>
                <a:cs typeface="+mn-cs"/>
              </a:rPr>
              <a:t>Benefits of Reinforcement Learning </a:t>
            </a:r>
            <a:r>
              <a:rPr lang="en-US" sz="1800" b="1" dirty="0">
                <a:solidFill>
                  <a:srgbClr val="292934"/>
                </a:solidFill>
                <a:cs typeface="+mn-cs"/>
              </a:rPr>
              <a:t>on </a:t>
            </a:r>
            <a:r>
              <a:rPr lang="en-US" sz="1800" b="1" dirty="0" smtClean="0">
                <a:solidFill>
                  <a:srgbClr val="292934"/>
                </a:solidFill>
                <a:cs typeface="+mn-cs"/>
              </a:rPr>
              <a:t>trading:</a:t>
            </a:r>
            <a:endParaRPr lang="en-US" sz="1800" b="1" dirty="0">
              <a:solidFill>
                <a:srgbClr val="292934"/>
              </a:solidFill>
              <a:cs typeface="+mn-cs"/>
            </a:endParaRPr>
          </a:p>
          <a:p>
            <a:pPr marL="285750" lvl="0" indent="-285750">
              <a:buFont typeface="Arial" panose="020B0604020202020204" pitchFamily="34" charset="0"/>
              <a:buChar char="•"/>
            </a:pPr>
            <a:endParaRPr lang="en-US" sz="1600" dirty="0" smtClean="0"/>
          </a:p>
          <a:p>
            <a:pPr marL="285750" lvl="0" indent="-285750">
              <a:buFont typeface="Arial" panose="020B0604020202020204" pitchFamily="34" charset="0"/>
              <a:buChar char="•"/>
            </a:pPr>
            <a:r>
              <a:rPr lang="en-US" sz="1600" dirty="0" smtClean="0"/>
              <a:t>Instead </a:t>
            </a:r>
            <a:r>
              <a:rPr lang="en-US" sz="1600" dirty="0"/>
              <a:t>of needing to hand-code a rule-based policy, Reinforcement Learning </a:t>
            </a:r>
            <a:r>
              <a:rPr lang="en-US" sz="1600" b="1" dirty="0">
                <a:solidFill>
                  <a:srgbClr val="0070C0"/>
                </a:solidFill>
              </a:rPr>
              <a:t>directly learns a </a:t>
            </a:r>
            <a:r>
              <a:rPr lang="en-US" sz="1600" b="1" dirty="0" smtClean="0">
                <a:solidFill>
                  <a:srgbClr val="0070C0"/>
                </a:solidFill>
              </a:rPr>
              <a:t>policy (strategy)</a:t>
            </a:r>
            <a:r>
              <a:rPr lang="en-US" sz="1600" dirty="0" smtClean="0"/>
              <a:t>.</a:t>
            </a:r>
            <a:endParaRPr lang="en-US" sz="1600" dirty="0"/>
          </a:p>
          <a:p>
            <a:pPr lvl="0">
              <a:buFont typeface="Arial" panose="020B0604020202020204" pitchFamily="34" charset="0"/>
              <a:buChar char="•"/>
            </a:pPr>
            <a:endParaRPr lang="en-US" sz="1600" dirty="0"/>
          </a:p>
          <a:p>
            <a:pPr marL="285750" lvl="0" indent="-285750">
              <a:buFont typeface="Arial" panose="020B0604020202020204" pitchFamily="34" charset="0"/>
              <a:buChar char="•"/>
            </a:pPr>
            <a:r>
              <a:rPr lang="en-US" sz="1600" dirty="0" smtClean="0"/>
              <a:t>Trained </a:t>
            </a:r>
            <a:r>
              <a:rPr lang="en-US" sz="1600" dirty="0"/>
              <a:t>directly in </a:t>
            </a:r>
            <a:r>
              <a:rPr lang="en-US" sz="1600" b="1" dirty="0">
                <a:solidFill>
                  <a:srgbClr val="0070C0"/>
                </a:solidFill>
              </a:rPr>
              <a:t>Simulation </a:t>
            </a:r>
            <a:r>
              <a:rPr lang="en-US" sz="1600" b="1" dirty="0" smtClean="0">
                <a:solidFill>
                  <a:srgbClr val="0070C0"/>
                </a:solidFill>
              </a:rPr>
              <a:t>Environments </a:t>
            </a:r>
            <a:r>
              <a:rPr lang="en-US" sz="1600" dirty="0"/>
              <a:t>and able to </a:t>
            </a:r>
            <a:r>
              <a:rPr lang="en-US" sz="1600" b="1" dirty="0">
                <a:solidFill>
                  <a:srgbClr val="0070C0"/>
                </a:solidFill>
              </a:rPr>
              <a:t>model other </a:t>
            </a:r>
            <a:r>
              <a:rPr lang="en-US" sz="1600" b="1" dirty="0" smtClean="0">
                <a:solidFill>
                  <a:srgbClr val="0070C0"/>
                </a:solidFill>
              </a:rPr>
              <a:t>agents </a:t>
            </a:r>
            <a:r>
              <a:rPr lang="en-US" sz="1600" dirty="0"/>
              <a:t>(market participants)</a:t>
            </a:r>
          </a:p>
          <a:p>
            <a:pPr marL="285750" lvl="0" indent="-285750">
              <a:buFont typeface="Arial" panose="020B0604020202020204" pitchFamily="34" charset="0"/>
              <a:buChar char="•"/>
            </a:pPr>
            <a:endParaRPr lang="en-US" sz="1600" b="1" dirty="0">
              <a:solidFill>
                <a:srgbClr val="0070C0"/>
              </a:solidFill>
            </a:endParaRPr>
          </a:p>
          <a:p>
            <a:pPr marL="285750" lvl="0" indent="-285750">
              <a:buFont typeface="Arial" panose="020B0604020202020204" pitchFamily="34" charset="0"/>
              <a:buChar char="•"/>
            </a:pPr>
            <a:r>
              <a:rPr lang="en-US" sz="1600" dirty="0" smtClean="0"/>
              <a:t>Automatically </a:t>
            </a:r>
            <a:r>
              <a:rPr lang="en-US" sz="1600" dirty="0"/>
              <a:t>determine </a:t>
            </a:r>
            <a:r>
              <a:rPr lang="en-US" sz="1600" b="1" dirty="0">
                <a:solidFill>
                  <a:srgbClr val="0070C0"/>
                </a:solidFill>
              </a:rPr>
              <a:t>what </a:t>
            </a:r>
            <a:r>
              <a:rPr lang="en-US" sz="1600" b="1" dirty="0" smtClean="0">
                <a:solidFill>
                  <a:srgbClr val="0070C0"/>
                </a:solidFill>
              </a:rPr>
              <a:t>actions to do </a:t>
            </a:r>
            <a:r>
              <a:rPr lang="en-US" sz="1600" dirty="0"/>
              <a:t>and</a:t>
            </a:r>
            <a:r>
              <a:rPr lang="en-US" sz="1600" b="1" dirty="0" smtClean="0">
                <a:solidFill>
                  <a:srgbClr val="0070C0"/>
                </a:solidFill>
              </a:rPr>
              <a:t> what position </a:t>
            </a:r>
            <a:r>
              <a:rPr lang="en-US" sz="1600" b="1" dirty="0">
                <a:solidFill>
                  <a:srgbClr val="0070C0"/>
                </a:solidFill>
              </a:rPr>
              <a:t>to hold at each trading time</a:t>
            </a:r>
            <a:endParaRPr lang="en-US" sz="1600" b="1" dirty="0" smtClean="0">
              <a:solidFill>
                <a:srgbClr val="0070C0"/>
              </a:solidFill>
            </a:endParaRPr>
          </a:p>
          <a:p>
            <a:pPr marL="285750" lvl="0" indent="-285750">
              <a:buFont typeface="Arial" panose="020B0604020202020204" pitchFamily="34" charset="0"/>
              <a:buChar char="•"/>
            </a:pPr>
            <a:endParaRPr lang="en-US" sz="1600" dirty="0" smtClean="0"/>
          </a:p>
          <a:p>
            <a:pPr marL="285750" lvl="0" indent="-285750">
              <a:buFont typeface="Arial" panose="020B0604020202020204" pitchFamily="34" charset="0"/>
              <a:buChar char="•"/>
            </a:pPr>
            <a:endParaRPr lang="en-US" sz="1600" dirty="0" smtClean="0"/>
          </a:p>
          <a:p>
            <a:pPr marL="0" lvl="0" indent="0"/>
            <a:r>
              <a:rPr lang="en-US" sz="1600" b="1" dirty="0" smtClean="0"/>
              <a:t>Reference </a:t>
            </a:r>
            <a:endParaRPr lang="en-US" sz="1600" b="1" dirty="0"/>
          </a:p>
          <a:p>
            <a:pPr marL="285750" indent="-285750">
              <a:buFont typeface="Arial" panose="020B0604020202020204" pitchFamily="34" charset="0"/>
              <a:buChar char="•"/>
            </a:pPr>
            <a:r>
              <a:rPr lang="en-US" sz="1600" dirty="0" smtClean="0">
                <a:hlinkClick r:id="rId2"/>
              </a:rPr>
              <a:t>From </a:t>
            </a:r>
            <a:r>
              <a:rPr lang="en-US" sz="1600" dirty="0">
                <a:hlinkClick r:id="rId2"/>
              </a:rPr>
              <a:t>Candlestick Charts to Investment Decisions</a:t>
            </a:r>
            <a:endParaRPr lang="en-US" sz="1600" dirty="0"/>
          </a:p>
          <a:p>
            <a:pPr marL="285750" indent="-285750">
              <a:buFont typeface="Arial" panose="020B0604020202020204" pitchFamily="34" charset="0"/>
              <a:buChar char="•"/>
            </a:pPr>
            <a:r>
              <a:rPr lang="en-US" sz="1600" dirty="0">
                <a:hlinkClick r:id="rId3"/>
              </a:rPr>
              <a:t>Reinforcement Learning on Trading</a:t>
            </a:r>
            <a:endParaRPr lang="en-US" sz="1600" dirty="0"/>
          </a:p>
          <a:p>
            <a:pPr marL="0" lvl="0" indent="0"/>
            <a:endParaRPr lang="en-US" sz="1600" dirty="0" smtClean="0"/>
          </a:p>
          <a:p>
            <a:pPr marL="0" lvl="0" indent="0"/>
            <a:endParaRPr lang="en-US" sz="1600" dirty="0"/>
          </a:p>
        </p:txBody>
      </p:sp>
    </p:spTree>
    <p:extLst>
      <p:ext uri="{BB962C8B-B14F-4D97-AF65-F5344CB8AC3E}">
        <p14:creationId xmlns:p14="http://schemas.microsoft.com/office/powerpoint/2010/main" val="5922985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Reinforcement Learning</a:t>
            </a:r>
            <a:endParaRPr lang="en-US" dirty="0"/>
          </a:p>
        </p:txBody>
      </p:sp>
      <p:sp>
        <p:nvSpPr>
          <p:cNvPr id="8" name="AutoShape 4" descr="Atari - Solving Games with AI 🤖 (Part 1: Reinforcement Learning) | by Greg  Surma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Atari - Solving Games with AI 🤖 (Part 1: Reinforcement Learning) | by Greg  Surma | Mediu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0" name="Group 9"/>
          <p:cNvGrpSpPr/>
          <p:nvPr/>
        </p:nvGrpSpPr>
        <p:grpSpPr>
          <a:xfrm>
            <a:off x="107504" y="1917330"/>
            <a:ext cx="4824535" cy="3815926"/>
            <a:chOff x="1691680" y="1228907"/>
            <a:chExt cx="5190133" cy="4105093"/>
          </a:xfrm>
        </p:grpSpPr>
        <p:pic>
          <p:nvPicPr>
            <p:cNvPr id="205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2188" y="1524000"/>
              <a:ext cx="4619625"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2507754"/>
              <a:ext cx="1408137" cy="1404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848" y="1228907"/>
              <a:ext cx="2223313" cy="1288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4" name="Content Placeholder 1"/>
          <p:cNvSpPr txBox="1">
            <a:spLocks/>
          </p:cNvSpPr>
          <p:nvPr/>
        </p:nvSpPr>
        <p:spPr>
          <a:xfrm>
            <a:off x="4716016" y="1779240"/>
            <a:ext cx="4176464" cy="373799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Just play the game and </a:t>
            </a:r>
            <a:r>
              <a:rPr lang="en-US" sz="1600" b="1" dirty="0" smtClean="0">
                <a:solidFill>
                  <a:srgbClr val="0070C0"/>
                </a:solidFill>
              </a:rPr>
              <a:t>record each frame</a:t>
            </a:r>
            <a:r>
              <a:rPr lang="en-US" sz="1600" dirty="0"/>
              <a:t> </a:t>
            </a:r>
            <a:r>
              <a:rPr lang="en-US" sz="1600" dirty="0" smtClean="0"/>
              <a:t>(state) and action as the input and the corresponding reward as the output</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Each frame is just an </a:t>
            </a:r>
            <a:r>
              <a:rPr lang="en-US" sz="1600" b="1" dirty="0" smtClean="0">
                <a:solidFill>
                  <a:srgbClr val="0070C0"/>
                </a:solidFill>
              </a:rPr>
              <a:t>image</a:t>
            </a:r>
            <a:r>
              <a:rPr lang="en-US" sz="1600" dirty="0" smtClean="0">
                <a:solidFill>
                  <a:srgbClr val="0070C0"/>
                </a:solidFill>
              </a:rPr>
              <a:t> </a:t>
            </a:r>
            <a:r>
              <a:rPr lang="en-US" sz="1600" dirty="0" smtClean="0"/>
              <a:t>and hence </a:t>
            </a:r>
            <a:r>
              <a:rPr lang="en-US" sz="1600" b="1" dirty="0" smtClean="0">
                <a:solidFill>
                  <a:srgbClr val="0070C0"/>
                </a:solidFill>
              </a:rPr>
              <a:t>train CNN (Convolutional Neural Network) to </a:t>
            </a:r>
            <a:r>
              <a:rPr lang="en-US" sz="1600" b="1" dirty="0">
                <a:solidFill>
                  <a:srgbClr val="0070C0"/>
                </a:solidFill>
              </a:rPr>
              <a:t>approximate </a:t>
            </a:r>
            <a:r>
              <a:rPr lang="en-US" sz="1600" dirty="0"/>
              <a:t>the </a:t>
            </a:r>
            <a:r>
              <a:rPr lang="en-US" sz="1600" dirty="0" smtClean="0"/>
              <a:t>input images (states and actions) to the output rewards relationships</a:t>
            </a:r>
          </a:p>
          <a:p>
            <a:pPr>
              <a:buFont typeface="Arial" panose="020B0604020202020204" pitchFamily="34" charset="0"/>
              <a:buChar char="•"/>
            </a:pPr>
            <a:endParaRPr lang="en-US" sz="1600" dirty="0"/>
          </a:p>
          <a:p>
            <a:pPr indent="-285750">
              <a:buFont typeface="Arial" panose="020B0604020202020204" pitchFamily="34" charset="0"/>
              <a:buChar char="•"/>
            </a:pPr>
            <a:r>
              <a:rPr lang="en-US" sz="1600" dirty="0" smtClean="0"/>
              <a:t>Supervised </a:t>
            </a:r>
            <a:r>
              <a:rPr lang="en-US" sz="1600" dirty="0"/>
              <a:t>Learning learns </a:t>
            </a:r>
            <a:r>
              <a:rPr lang="en-US" sz="1600" dirty="0" smtClean="0"/>
              <a:t>Relationship (Classification / Regression</a:t>
            </a:r>
            <a:r>
              <a:rPr lang="en-US" sz="1600" dirty="0"/>
              <a:t>); </a:t>
            </a:r>
            <a:r>
              <a:rPr lang="en-US" sz="1600" b="1" dirty="0">
                <a:solidFill>
                  <a:srgbClr val="0070C0"/>
                </a:solidFill>
              </a:rPr>
              <a:t>RL learns </a:t>
            </a:r>
            <a:r>
              <a:rPr lang="en-US" sz="1600" b="1" dirty="0" smtClean="0">
                <a:solidFill>
                  <a:srgbClr val="0070C0"/>
                </a:solidFill>
              </a:rPr>
              <a:t>Policy </a:t>
            </a:r>
            <a:r>
              <a:rPr lang="en-US" sz="1600" b="1" dirty="0">
                <a:solidFill>
                  <a:srgbClr val="0070C0"/>
                </a:solidFill>
              </a:rPr>
              <a:t>(Strategy)</a:t>
            </a:r>
          </a:p>
          <a:p>
            <a:pPr marL="57150" indent="0"/>
            <a:endParaRPr lang="en-US" sz="1600" dirty="0"/>
          </a:p>
          <a:p>
            <a:pPr marL="457200" lvl="1" indent="0">
              <a:buNone/>
            </a:pPr>
            <a:endParaRPr lang="en-US" sz="1600" dirty="0" smtClean="0"/>
          </a:p>
        </p:txBody>
      </p:sp>
      <p:sp>
        <p:nvSpPr>
          <p:cNvPr id="11" name="TextBox 10"/>
          <p:cNvSpPr txBox="1"/>
          <p:nvPr/>
        </p:nvSpPr>
        <p:spPr>
          <a:xfrm>
            <a:off x="251520" y="5805264"/>
            <a:ext cx="8568952" cy="338554"/>
          </a:xfrm>
          <a:prstGeom prst="rect">
            <a:avLst/>
          </a:prstGeom>
          <a:noFill/>
        </p:spPr>
        <p:txBody>
          <a:bodyPr wrap="square" rtlCol="0">
            <a:spAutoFit/>
          </a:bodyPr>
          <a:lstStyle/>
          <a:p>
            <a:r>
              <a:rPr lang="en-US" sz="1600" b="1" dirty="0"/>
              <a:t>Key Idea</a:t>
            </a:r>
            <a:r>
              <a:rPr lang="en-US" sz="1600" dirty="0"/>
              <a:t>: Deep Learning + Reinforcement Learning = </a:t>
            </a:r>
            <a:r>
              <a:rPr lang="en-US" sz="1600" dirty="0">
                <a:hlinkClick r:id="rId5"/>
              </a:rPr>
              <a:t>Deep </a:t>
            </a:r>
            <a:r>
              <a:rPr lang="en-US" sz="1600" dirty="0" smtClean="0">
                <a:hlinkClick r:id="rId5"/>
              </a:rPr>
              <a:t>Reinforcement Learning</a:t>
            </a:r>
            <a:endParaRPr lang="en-US" sz="1600" dirty="0"/>
          </a:p>
        </p:txBody>
      </p:sp>
    </p:spTree>
    <p:extLst>
      <p:ext uri="{BB962C8B-B14F-4D97-AF65-F5344CB8AC3E}">
        <p14:creationId xmlns:p14="http://schemas.microsoft.com/office/powerpoint/2010/main" val="302685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Trading Charts</a:t>
            </a:r>
            <a:endParaRPr lang="en-US" dirty="0"/>
          </a:p>
        </p:txBody>
      </p:sp>
      <p:sp>
        <p:nvSpPr>
          <p:cNvPr id="7" name="Content Placeholder 1"/>
          <p:cNvSpPr txBox="1">
            <a:spLocks/>
          </p:cNvSpPr>
          <p:nvPr/>
        </p:nvSpPr>
        <p:spPr>
          <a:xfrm>
            <a:off x="395536" y="1700808"/>
            <a:ext cx="8640960"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solidFill>
                  <a:srgbClr val="0070C0"/>
                </a:solidFill>
              </a:rPr>
              <a:t>Mimic human traders </a:t>
            </a:r>
            <a:r>
              <a:rPr lang="en-US" sz="1800" dirty="0" smtClean="0"/>
              <a:t>on analyzing charts like </a:t>
            </a:r>
            <a:r>
              <a:rPr lang="en-US" sz="1800" b="1" dirty="0" smtClean="0">
                <a:solidFill>
                  <a:srgbClr val="0070C0"/>
                </a:solidFill>
              </a:rPr>
              <a:t>Candle Sticks</a:t>
            </a:r>
            <a:r>
              <a:rPr lang="en-US" sz="1800" dirty="0"/>
              <a:t>, RSI and Moving </a:t>
            </a:r>
            <a:r>
              <a:rPr lang="en-US" sz="1800" dirty="0" smtClean="0"/>
              <a:t>average. Generate </a:t>
            </a:r>
            <a:r>
              <a:rPr lang="en-US" sz="1800" dirty="0"/>
              <a:t>useful analytics </a:t>
            </a:r>
            <a:r>
              <a:rPr lang="en-US" sz="1800" dirty="0" smtClean="0"/>
              <a:t>such </a:t>
            </a:r>
            <a:r>
              <a:rPr lang="en-US" sz="1800" dirty="0"/>
              <a:t>as classifying the strength of certain signals, spotting anomaly and learning the underlying patters for future predictions.</a:t>
            </a:r>
          </a:p>
          <a:p>
            <a:pPr>
              <a:buFont typeface="Arial" panose="020B0604020202020204" pitchFamily="34" charset="0"/>
              <a:buChar char="•"/>
            </a:pPr>
            <a:endParaRPr lang="en-US" sz="1800" dirty="0" smtClean="0"/>
          </a:p>
          <a:p>
            <a:pPr marL="0" indent="0"/>
            <a:endParaRPr lang="en-US" sz="1800" dirty="0"/>
          </a:p>
        </p:txBody>
      </p:sp>
      <p:pic>
        <p:nvPicPr>
          <p:cNvPr id="6146" name="Picture 2" descr="candlestick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3118469"/>
            <a:ext cx="2381250" cy="276225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andlestick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3543" y="2852935"/>
            <a:ext cx="6113863" cy="3440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80924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Trading Charts</a:t>
            </a:r>
            <a:endParaRPr lang="en-US" dirty="0"/>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Analysis </a:t>
            </a:r>
            <a:r>
              <a:rPr lang="en-US" sz="1800" dirty="0"/>
              <a:t>on graphs done by artificial intelligence (AI) has the following advantages over the traditional approach of raw </a:t>
            </a:r>
            <a:r>
              <a:rPr lang="en-US" sz="1800" dirty="0" smtClean="0"/>
              <a:t>data</a:t>
            </a:r>
          </a:p>
          <a:p>
            <a:pPr>
              <a:buFont typeface="Arial" panose="020B0604020202020204" pitchFamily="34" charset="0"/>
              <a:buChar char="•"/>
            </a:pPr>
            <a:endParaRPr lang="en-US" sz="1800" dirty="0"/>
          </a:p>
          <a:p>
            <a:pPr lvl="1">
              <a:buFont typeface="Arial" panose="020B0604020202020204" pitchFamily="34" charset="0"/>
              <a:buChar char="•"/>
            </a:pPr>
            <a:r>
              <a:rPr lang="en-US" sz="1600" dirty="0"/>
              <a:t>acts as a way of </a:t>
            </a:r>
            <a:r>
              <a:rPr lang="en-US" sz="1600" b="1" dirty="0">
                <a:solidFill>
                  <a:srgbClr val="0070C0"/>
                </a:solidFill>
              </a:rPr>
              <a:t>pre-processing</a:t>
            </a:r>
            <a:r>
              <a:rPr lang="en-US" sz="1600" dirty="0"/>
              <a:t> from raw data as graphs can provide better  </a:t>
            </a:r>
            <a:r>
              <a:rPr lang="en-US" sz="1600" b="1" dirty="0">
                <a:solidFill>
                  <a:srgbClr val="0070C0"/>
                </a:solidFill>
              </a:rPr>
              <a:t>summary</a:t>
            </a:r>
            <a:r>
              <a:rPr lang="en-US" sz="1600" dirty="0">
                <a:solidFill>
                  <a:srgbClr val="0070C0"/>
                </a:solidFill>
              </a:rPr>
              <a:t> </a:t>
            </a:r>
            <a:r>
              <a:rPr lang="en-US" sz="1600" dirty="0"/>
              <a:t>while filtering out </a:t>
            </a:r>
            <a:r>
              <a:rPr lang="en-US" sz="1600" dirty="0" smtClean="0"/>
              <a:t>noises</a:t>
            </a:r>
          </a:p>
          <a:p>
            <a:pPr lvl="1">
              <a:buFont typeface="Arial" panose="020B0604020202020204" pitchFamily="34" charset="0"/>
              <a:buChar char="•"/>
            </a:pPr>
            <a:endParaRPr lang="en-US" sz="1600" dirty="0"/>
          </a:p>
          <a:p>
            <a:pPr lvl="1">
              <a:buFont typeface="Arial" panose="020B0604020202020204" pitchFamily="34" charset="0"/>
              <a:buChar char="•"/>
            </a:pPr>
            <a:r>
              <a:rPr lang="en-US" sz="1600" dirty="0"/>
              <a:t>good way to </a:t>
            </a:r>
            <a:r>
              <a:rPr lang="en-US" sz="1600" b="1" dirty="0">
                <a:solidFill>
                  <a:srgbClr val="0070C0"/>
                </a:solidFill>
              </a:rPr>
              <a:t>compress the data </a:t>
            </a:r>
            <a:r>
              <a:rPr lang="en-US" sz="1600" dirty="0"/>
              <a:t>which is defined as dimension reduction, allowing “a picture is worth thousand of words</a:t>
            </a:r>
            <a:r>
              <a:rPr lang="en-US" sz="1600" dirty="0" smtClean="0"/>
              <a:t>”</a:t>
            </a:r>
          </a:p>
          <a:p>
            <a:pPr lvl="1">
              <a:buFont typeface="Arial" panose="020B0604020202020204" pitchFamily="34" charset="0"/>
              <a:buChar char="•"/>
            </a:pPr>
            <a:endParaRPr lang="en-US" sz="1600" dirty="0"/>
          </a:p>
          <a:p>
            <a:pPr lvl="1">
              <a:buFont typeface="Arial" panose="020B0604020202020204" pitchFamily="34" charset="0"/>
              <a:buChar char="•"/>
            </a:pPr>
            <a:r>
              <a:rPr lang="en-US" sz="1600" b="1" dirty="0">
                <a:solidFill>
                  <a:srgbClr val="0070C0"/>
                </a:solidFill>
              </a:rPr>
              <a:t>encodes domain knowledge</a:t>
            </a:r>
            <a:r>
              <a:rPr lang="en-US" sz="1600" dirty="0"/>
              <a:t> such as feature engineering when generating the trading </a:t>
            </a:r>
            <a:r>
              <a:rPr lang="en-US" sz="1600" dirty="0" smtClean="0"/>
              <a:t>graphs</a:t>
            </a:r>
          </a:p>
          <a:p>
            <a:pPr lvl="1">
              <a:buFont typeface="Arial" panose="020B0604020202020204" pitchFamily="34" charset="0"/>
              <a:buChar char="•"/>
            </a:pPr>
            <a:endParaRPr lang="en-US" sz="1600" dirty="0"/>
          </a:p>
          <a:p>
            <a:pPr lvl="1">
              <a:buFont typeface="Arial" panose="020B0604020202020204" pitchFamily="34" charset="0"/>
              <a:buChar char="•"/>
            </a:pPr>
            <a:r>
              <a:rPr lang="en-US" sz="1600" dirty="0"/>
              <a:t>mimics how human processes information by visually capturing the </a:t>
            </a:r>
            <a:r>
              <a:rPr lang="en-US" sz="1600" b="1" dirty="0">
                <a:solidFill>
                  <a:srgbClr val="0070C0"/>
                </a:solidFill>
              </a:rPr>
              <a:t>spatial and temporal relationships</a:t>
            </a:r>
            <a:r>
              <a:rPr lang="en-US" sz="1600" dirty="0" smtClean="0"/>
              <a:t>.</a:t>
            </a:r>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dirty="0" smtClean="0"/>
              <a:t>AI can learn </a:t>
            </a:r>
            <a:r>
              <a:rPr lang="en-US" sz="1600" b="1" dirty="0" smtClean="0">
                <a:solidFill>
                  <a:srgbClr val="0070C0"/>
                </a:solidFill>
              </a:rPr>
              <a:t>more and faster</a:t>
            </a:r>
            <a:endParaRPr lang="en-US" sz="1600" b="1" dirty="0">
              <a:solidFill>
                <a:srgbClr val="0070C0"/>
              </a:solidFill>
            </a:endParaRPr>
          </a:p>
          <a:p>
            <a:endParaRPr lang="en-US" sz="1800" dirty="0"/>
          </a:p>
        </p:txBody>
      </p:sp>
    </p:spTree>
    <p:extLst>
      <p:ext uri="{BB962C8B-B14F-4D97-AF65-F5344CB8AC3E}">
        <p14:creationId xmlns:p14="http://schemas.microsoft.com/office/powerpoint/2010/main" val="385278696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a:t>
            </a:r>
            <a:r>
              <a:rPr lang="en-US" dirty="0"/>
              <a:t>Trading Charts</a:t>
            </a:r>
          </a:p>
        </p:txBody>
      </p:sp>
      <p:sp>
        <p:nvSpPr>
          <p:cNvPr id="7" name="Content Placeholder 1"/>
          <p:cNvSpPr txBox="1">
            <a:spLocks/>
          </p:cNvSpPr>
          <p:nvPr/>
        </p:nvSpPr>
        <p:spPr>
          <a:xfrm>
            <a:off x="395536" y="1700808"/>
            <a:ext cx="8640960" cy="8640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Modules: </a:t>
            </a:r>
            <a:r>
              <a:rPr lang="en-US" sz="1800" dirty="0" smtClean="0"/>
              <a:t>Chart Generator</a:t>
            </a:r>
            <a:r>
              <a:rPr lang="en-US" sz="1800" dirty="0"/>
              <a:t>, </a:t>
            </a:r>
            <a:r>
              <a:rPr lang="en-US" sz="1800" dirty="0" smtClean="0"/>
              <a:t>CNN (Convolutional Neural Network) and </a:t>
            </a:r>
            <a:r>
              <a:rPr lang="en-US" sz="1800" dirty="0" smtClean="0">
                <a:hlinkClick r:id="rId2"/>
              </a:rPr>
              <a:t>Deep-Q trading</a:t>
            </a:r>
            <a:r>
              <a:rPr lang="en-US" sz="1800" dirty="0" smtClean="0"/>
              <a:t> (Reinforcement Learning)</a:t>
            </a:r>
            <a:endParaRPr lang="en-US" sz="1800" dirty="0"/>
          </a:p>
          <a:p>
            <a:pPr lvl="0"/>
            <a:endParaRPr lang="en-US" sz="1800" b="1" dirty="0" smtClean="0"/>
          </a:p>
        </p:txBody>
      </p:sp>
      <p:grpSp>
        <p:nvGrpSpPr>
          <p:cNvPr id="15" name="Group 14"/>
          <p:cNvGrpSpPr/>
          <p:nvPr/>
        </p:nvGrpSpPr>
        <p:grpSpPr>
          <a:xfrm>
            <a:off x="449542" y="2708920"/>
            <a:ext cx="6714746" cy="749027"/>
            <a:chOff x="107504" y="3184240"/>
            <a:chExt cx="6714746" cy="749027"/>
          </a:xfrm>
        </p:grpSpPr>
        <p:sp>
          <p:nvSpPr>
            <p:cNvPr id="2" name="Rectangle 1"/>
            <p:cNvSpPr/>
            <p:nvPr/>
          </p:nvSpPr>
          <p:spPr bwMode="auto">
            <a:xfrm>
              <a:off x="1997714" y="3184240"/>
              <a:ext cx="1224136" cy="72008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Chart Generator</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8" name="Rectangle 7"/>
            <p:cNvSpPr/>
            <p:nvPr/>
          </p:nvSpPr>
          <p:spPr bwMode="auto">
            <a:xfrm>
              <a:off x="5598114" y="3184240"/>
              <a:ext cx="1224136" cy="72008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sz="1800" dirty="0"/>
                <a:t>Deep-Q trading</a:t>
              </a:r>
              <a:endParaRPr lang="en-US" sz="1800" dirty="0">
                <a:solidFill>
                  <a:srgbClr val="000000"/>
                </a:solidFill>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9" name="Rectangle 8"/>
            <p:cNvSpPr/>
            <p:nvPr/>
          </p:nvSpPr>
          <p:spPr bwMode="auto">
            <a:xfrm>
              <a:off x="3797914" y="3213187"/>
              <a:ext cx="1224136" cy="72008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en-US" sz="1800" dirty="0" smtClean="0"/>
                <a:t>CNN</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1" name="Oval 10"/>
            <p:cNvSpPr/>
            <p:nvPr/>
          </p:nvSpPr>
          <p:spPr bwMode="auto">
            <a:xfrm>
              <a:off x="107504" y="3213187"/>
              <a:ext cx="1656184" cy="648072"/>
            </a:xfrm>
            <a:prstGeom prst="ellipse">
              <a:avLst/>
            </a:prstGeom>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smtClean="0">
                  <a:solidFill>
                    <a:srgbClr val="000000"/>
                  </a:solidFill>
                  <a:latin typeface="Arial" charset="0"/>
                  <a:ea typeface="ＭＳ Ｐゴシック" charset="0"/>
                  <a:cs typeface="ＭＳ Ｐゴシック" charset="0"/>
                </a:rPr>
                <a:t>Historical Tick Data</a:t>
              </a: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cxnSp>
          <p:nvCxnSpPr>
            <p:cNvPr id="13" name="Straight Arrow Connector 12"/>
            <p:cNvCxnSpPr>
              <a:stCxn id="11" idx="6"/>
              <a:endCxn id="2" idx="1"/>
            </p:cNvCxnSpPr>
            <p:nvPr/>
          </p:nvCxnSpPr>
          <p:spPr bwMode="auto">
            <a:xfrm>
              <a:off x="1763688" y="3537223"/>
              <a:ext cx="234026" cy="7057"/>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4" name="Right Arrow 13"/>
            <p:cNvSpPr/>
            <p:nvPr/>
          </p:nvSpPr>
          <p:spPr bwMode="auto">
            <a:xfrm>
              <a:off x="3210837" y="3400264"/>
              <a:ext cx="587077" cy="288032"/>
            </a:xfrm>
            <a:prstGeom prst="rightArrow">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6" name="Right Arrow 15"/>
            <p:cNvSpPr/>
            <p:nvPr/>
          </p:nvSpPr>
          <p:spPr bwMode="auto">
            <a:xfrm>
              <a:off x="5022050" y="3400264"/>
              <a:ext cx="576064" cy="288032"/>
            </a:xfrm>
            <a:prstGeom prst="rightArrow">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888" y="3789040"/>
            <a:ext cx="5143500"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2663450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Trading Charts</a:t>
            </a:r>
            <a:endParaRPr lang="en-US" dirty="0"/>
          </a:p>
        </p:txBody>
      </p:sp>
      <p:sp>
        <p:nvSpPr>
          <p:cNvPr id="7" name="Content Placeholder 1"/>
          <p:cNvSpPr txBox="1">
            <a:spLocks/>
          </p:cNvSpPr>
          <p:nvPr/>
        </p:nvSpPr>
        <p:spPr>
          <a:xfrm>
            <a:off x="395536" y="1700808"/>
            <a:ext cx="3384376" cy="41764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Chart Generator</a:t>
            </a:r>
            <a:r>
              <a:rPr lang="en-US" sz="1800" dirty="0"/>
              <a:t>: read from </a:t>
            </a:r>
            <a:r>
              <a:rPr lang="en-US" sz="1800" b="1" dirty="0">
                <a:solidFill>
                  <a:srgbClr val="0070C0"/>
                </a:solidFill>
              </a:rPr>
              <a:t>raw financial data / feature set </a:t>
            </a:r>
            <a:r>
              <a:rPr lang="en-US" sz="1800" dirty="0"/>
              <a:t>to generate trading charts</a:t>
            </a:r>
            <a:r>
              <a:rPr lang="en-US" sz="1800" dirty="0" smtClean="0"/>
              <a:t>.</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Depends on the duration of the trend (</a:t>
            </a:r>
            <a:r>
              <a:rPr lang="en-US" sz="1800" b="1" dirty="0" smtClean="0">
                <a:solidFill>
                  <a:srgbClr val="0070C0"/>
                </a:solidFill>
              </a:rPr>
              <a:t>short-term trend or long-term trend</a:t>
            </a:r>
            <a:r>
              <a:rPr lang="en-US" sz="1800" dirty="0" smtClean="0"/>
              <a:t>), each candle bar can a 1-min bar, 5-min, 15-min etc. and up to 1-year </a:t>
            </a:r>
            <a:endParaRPr lang="en-US" sz="1800" dirty="0"/>
          </a:p>
        </p:txBody>
      </p:sp>
      <p:pic>
        <p:nvPicPr>
          <p:cNvPr id="10242" name="Picture 2" descr="candlestick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0896" y="1880828"/>
            <a:ext cx="5088565" cy="3816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146603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a:t>
            </a:r>
            <a:r>
              <a:rPr lang="en-US" dirty="0"/>
              <a:t>Trading Charts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buFont typeface="Arial" panose="020B0604020202020204" pitchFamily="34" charset="0"/>
              <a:buChar char="•"/>
            </a:pPr>
            <a:r>
              <a:rPr lang="en-US" sz="1800" dirty="0" smtClean="0"/>
              <a:t>Build different </a:t>
            </a:r>
            <a:r>
              <a:rPr lang="en-US" sz="1800" dirty="0"/>
              <a:t>modules to generate different types of </a:t>
            </a:r>
            <a:r>
              <a:rPr lang="en-US" sz="1800" dirty="0" smtClean="0"/>
              <a:t>charts. </a:t>
            </a:r>
            <a:r>
              <a:rPr lang="en-US" sz="1800" dirty="0"/>
              <a:t>By inputting raw historical data such as volumes and prices into </a:t>
            </a:r>
            <a:r>
              <a:rPr lang="en-US" sz="1800" dirty="0" smtClean="0"/>
              <a:t>Chart Generator</a:t>
            </a:r>
            <a:r>
              <a:rPr lang="en-US" sz="1800" dirty="0"/>
              <a:t>, it will</a:t>
            </a:r>
            <a:r>
              <a:rPr lang="en-US" sz="1800" b="1" dirty="0">
                <a:solidFill>
                  <a:srgbClr val="0070C0"/>
                </a:solidFill>
              </a:rPr>
              <a:t> convert the data into corresponding technical graphs </a:t>
            </a:r>
            <a:r>
              <a:rPr lang="en-US" sz="1800" dirty="0"/>
              <a:t>such as Candle </a:t>
            </a:r>
            <a:r>
              <a:rPr lang="en-US" sz="1800" dirty="0" smtClean="0"/>
              <a:t>Sticks, MACD</a:t>
            </a:r>
            <a:r>
              <a:rPr lang="en-US" sz="1800" dirty="0"/>
              <a:t>, </a:t>
            </a:r>
            <a:r>
              <a:rPr lang="en-US" sz="1800" dirty="0" smtClean="0"/>
              <a:t>RSI. </a:t>
            </a:r>
          </a:p>
          <a:p>
            <a:pPr lvl="0">
              <a:buFont typeface="Arial" panose="020B0604020202020204" pitchFamily="34" charset="0"/>
              <a:buChar char="•"/>
            </a:pPr>
            <a:endParaRPr lang="en-US" sz="1800" b="1" dirty="0" smtClean="0"/>
          </a:p>
        </p:txBody>
      </p:sp>
      <p:pic>
        <p:nvPicPr>
          <p:cNvPr id="11266" name="Picture 2" descr="macd chart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2068" y="3140968"/>
            <a:ext cx="4065366" cy="2736304"/>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rsi chart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23" y="3068960"/>
            <a:ext cx="4693701" cy="2828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705445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Limitation of Deep Learning</a:t>
            </a:r>
            <a:endParaRPr lang="en-US" dirty="0"/>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Everything </a:t>
            </a:r>
            <a:r>
              <a:rPr lang="en-US" sz="1800" dirty="0"/>
              <a:t>is a </a:t>
            </a:r>
            <a:r>
              <a:rPr lang="en-US" sz="1800" b="1" dirty="0" smtClean="0">
                <a:solidFill>
                  <a:srgbClr val="0070C0"/>
                </a:solidFill>
              </a:rPr>
              <a:t>vector</a:t>
            </a:r>
            <a:r>
              <a:rPr lang="en-US" sz="1800" dirty="0" smtClean="0"/>
              <a:t> (is </a:t>
            </a:r>
            <a:r>
              <a:rPr lang="en-US" sz="1800" dirty="0"/>
              <a:t>a point in a geometric </a:t>
            </a:r>
            <a:r>
              <a:rPr lang="en-US" sz="1800" dirty="0" smtClean="0"/>
              <a:t>space). Each </a:t>
            </a:r>
            <a:r>
              <a:rPr lang="en-US" sz="1800" dirty="0"/>
              <a:t>layer in a deep learning model operates one simple </a:t>
            </a:r>
            <a:r>
              <a:rPr lang="en-US" sz="1800" b="1" dirty="0">
                <a:solidFill>
                  <a:srgbClr val="0070C0"/>
                </a:solidFill>
              </a:rPr>
              <a:t>geometric transformation </a:t>
            </a:r>
            <a:r>
              <a:rPr lang="en-US" sz="1800" dirty="0"/>
              <a:t>on the data that goes through </a:t>
            </a:r>
            <a:r>
              <a:rPr lang="en-US" sz="1800" dirty="0" smtClean="0"/>
              <a:t>it.</a:t>
            </a:r>
            <a:endParaRPr lang="en-US" sz="1800" dirty="0"/>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This </a:t>
            </a:r>
            <a:r>
              <a:rPr lang="en-US" sz="1800" dirty="0"/>
              <a:t>complex transformation attempts to </a:t>
            </a:r>
            <a:r>
              <a:rPr lang="en-US" sz="1800" b="1" dirty="0">
                <a:solidFill>
                  <a:srgbClr val="0070C0"/>
                </a:solidFill>
              </a:rPr>
              <a:t>maps the input space to the target space</a:t>
            </a:r>
            <a:r>
              <a:rPr lang="en-US" sz="1800" dirty="0"/>
              <a:t>, one point at a time</a:t>
            </a:r>
            <a:r>
              <a:rPr lang="en-US" sz="1800" dirty="0" smtClean="0"/>
              <a:t>. </a:t>
            </a:r>
            <a:r>
              <a:rPr lang="en-US" sz="1800" dirty="0"/>
              <a:t>This transformation is </a:t>
            </a:r>
            <a:r>
              <a:rPr lang="en-US" sz="1800" b="1" dirty="0">
                <a:solidFill>
                  <a:srgbClr val="0070C0"/>
                </a:solidFill>
              </a:rPr>
              <a:t>parametrized by the weights of the layers</a:t>
            </a:r>
            <a:r>
              <a:rPr lang="en-US" sz="1800" dirty="0"/>
              <a:t>, which are iteratively updated based on how well the model is currently </a:t>
            </a:r>
            <a:r>
              <a:rPr lang="en-US" sz="1800" dirty="0" smtClean="0"/>
              <a:t>performing.   </a:t>
            </a:r>
            <a:endParaRPr lang="en-US" sz="1800" dirty="0"/>
          </a:p>
          <a:p>
            <a:pPr>
              <a:buFont typeface="Arial" panose="020B0604020202020204" pitchFamily="34" charset="0"/>
              <a:buChar char="•"/>
            </a:pPr>
            <a:endParaRPr lang="en-US" sz="1800" dirty="0"/>
          </a:p>
          <a:p>
            <a:pPr>
              <a:buFont typeface="Arial" panose="020B0604020202020204" pitchFamily="34" charset="0"/>
              <a:buChar char="•"/>
            </a:pPr>
            <a:r>
              <a:rPr lang="en-US" sz="1800" dirty="0"/>
              <a:t> </a:t>
            </a:r>
            <a:r>
              <a:rPr lang="en-US" sz="1800" dirty="0" smtClean="0"/>
              <a:t>A </a:t>
            </a:r>
            <a:r>
              <a:rPr lang="en-US" sz="1800" dirty="0"/>
              <a:t>key characteristic of this geometric transformation is that it must be </a:t>
            </a:r>
            <a:r>
              <a:rPr lang="en-US" sz="1800" b="1" dirty="0">
                <a:solidFill>
                  <a:srgbClr val="0070C0"/>
                </a:solidFill>
              </a:rPr>
              <a:t>differentiable</a:t>
            </a:r>
            <a:r>
              <a:rPr lang="en-US" sz="1800" dirty="0"/>
              <a:t>, which is required in order for us to be able to learn its parameters via gradient descent. Intuitively, this means that the geometric morphing from inputs to outputs must be smooth and continuous—a significant </a:t>
            </a:r>
            <a:r>
              <a:rPr lang="en-US" sz="1800" dirty="0" smtClean="0"/>
              <a:t>constraint.</a:t>
            </a: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74682742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Limitation of Deep Learning</a:t>
            </a:r>
            <a:endParaRPr lang="en-US" dirty="0"/>
          </a:p>
        </p:txBody>
      </p:sp>
      <p:sp>
        <p:nvSpPr>
          <p:cNvPr id="7" name="Content Placeholder 1"/>
          <p:cNvSpPr txBox="1">
            <a:spLocks/>
          </p:cNvSpPr>
          <p:nvPr/>
        </p:nvSpPr>
        <p:spPr>
          <a:xfrm>
            <a:off x="395536" y="1700808"/>
            <a:ext cx="828092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Turning </a:t>
            </a:r>
            <a:r>
              <a:rPr lang="en-US" sz="1800" dirty="0"/>
              <a:t>meaning into vectors, into geometric spaces, then incrementally learning complex geometric transformations that map one space to another. All you need are spaces of sufficiently </a:t>
            </a:r>
            <a:r>
              <a:rPr lang="en-US" sz="1800" b="1" dirty="0">
                <a:solidFill>
                  <a:srgbClr val="0070C0"/>
                </a:solidFill>
              </a:rPr>
              <a:t>high dimensionality in order to capture the full scope of the relationships</a:t>
            </a:r>
            <a:r>
              <a:rPr lang="en-US" sz="1800" dirty="0"/>
              <a:t> found in the original data</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Deep </a:t>
            </a:r>
            <a:r>
              <a:rPr lang="en-US" sz="1800" dirty="0"/>
              <a:t>learning models </a:t>
            </a:r>
            <a:r>
              <a:rPr lang="en-US" sz="1800" b="1" dirty="0">
                <a:solidFill>
                  <a:srgbClr val="0070C0"/>
                </a:solidFill>
              </a:rPr>
              <a:t>do not have any understanding of their input</a:t>
            </a:r>
            <a:r>
              <a:rPr lang="en-US" sz="1800" dirty="0"/>
              <a:t>, at least not in any human sense. </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Our </a:t>
            </a:r>
            <a:r>
              <a:rPr lang="en-US" sz="1800" dirty="0"/>
              <a:t>models can only perform </a:t>
            </a:r>
            <a:r>
              <a:rPr lang="en-US" sz="1800" b="1" dirty="0">
                <a:solidFill>
                  <a:srgbClr val="0070C0"/>
                </a:solidFill>
              </a:rPr>
              <a:t>local generalization</a:t>
            </a:r>
            <a:r>
              <a:rPr lang="en-US" sz="1800" dirty="0"/>
              <a:t>, adapting to new situations that must stay very close from past data, while human cognition is capable of extreme generalization, quickly adapting to radically novel situations, or planning very for long-term future situations.</a:t>
            </a:r>
          </a:p>
        </p:txBody>
      </p:sp>
    </p:spTree>
    <p:extLst>
      <p:ext uri="{BB962C8B-B14F-4D97-AF65-F5344CB8AC3E}">
        <p14:creationId xmlns:p14="http://schemas.microsoft.com/office/powerpoint/2010/main" val="97129850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Roles of Humans and Machines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Short </a:t>
            </a:r>
            <a:r>
              <a:rPr lang="en-US" sz="1800" b="1" dirty="0"/>
              <a:t>term </a:t>
            </a:r>
            <a:r>
              <a:rPr lang="en-US" sz="1800" b="1" dirty="0" smtClean="0"/>
              <a:t>trading</a:t>
            </a:r>
            <a:r>
              <a:rPr lang="en-US" sz="1800" dirty="0" smtClean="0"/>
              <a:t>: (e.g. high frequency, </a:t>
            </a:r>
            <a:r>
              <a:rPr lang="en-US" sz="1800" dirty="0"/>
              <a:t>market </a:t>
            </a:r>
            <a:r>
              <a:rPr lang="en-US" sz="1800" dirty="0" smtClean="0"/>
              <a:t>making) </a:t>
            </a:r>
            <a:r>
              <a:rPr lang="en-US" sz="1800" b="1" dirty="0">
                <a:solidFill>
                  <a:srgbClr val="0070C0"/>
                </a:solidFill>
              </a:rPr>
              <a:t>humans already play a very small role</a:t>
            </a:r>
            <a:r>
              <a:rPr lang="en-US" sz="1800" dirty="0"/>
              <a:t>. </a:t>
            </a: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r>
              <a:rPr lang="en-US" sz="1800" b="1" dirty="0" smtClean="0">
                <a:solidFill>
                  <a:srgbClr val="00072E"/>
                </a:solidFill>
              </a:rPr>
              <a:t>Medium </a:t>
            </a:r>
            <a:r>
              <a:rPr lang="en-US" sz="1800" b="1" dirty="0">
                <a:solidFill>
                  <a:srgbClr val="00072E"/>
                </a:solidFill>
              </a:rPr>
              <a:t>term investment </a:t>
            </a:r>
            <a:r>
              <a:rPr lang="en-US" sz="1800" b="1" dirty="0" smtClean="0">
                <a:solidFill>
                  <a:srgbClr val="00072E"/>
                </a:solidFill>
              </a:rPr>
              <a:t>horizon</a:t>
            </a:r>
            <a:r>
              <a:rPr lang="en-US" sz="1800" dirty="0" smtClean="0"/>
              <a:t>: </a:t>
            </a:r>
            <a:r>
              <a:rPr lang="en-US" sz="1800" dirty="0"/>
              <a:t>machines </a:t>
            </a:r>
            <a:r>
              <a:rPr lang="en-US" sz="1800" dirty="0" smtClean="0"/>
              <a:t>are </a:t>
            </a:r>
            <a:r>
              <a:rPr lang="en-US" sz="1800" b="1" dirty="0">
                <a:solidFill>
                  <a:srgbClr val="0070C0"/>
                </a:solidFill>
              </a:rPr>
              <a:t>becoming increasingly relevant</a:t>
            </a:r>
            <a:r>
              <a:rPr lang="en-US" sz="1800" dirty="0"/>
              <a:t>. </a:t>
            </a:r>
            <a:r>
              <a:rPr lang="en-US" sz="1800" dirty="0" smtClean="0"/>
              <a:t>It can quickly </a:t>
            </a:r>
            <a:r>
              <a:rPr lang="en-US" sz="1800" dirty="0"/>
              <a:t>analyze news feeds and tweets, process </a:t>
            </a:r>
            <a:r>
              <a:rPr lang="en-US" sz="1800" dirty="0" smtClean="0"/>
              <a:t>earnings statements</a:t>
            </a:r>
            <a:r>
              <a:rPr lang="en-US" sz="1800" dirty="0"/>
              <a:t>, scrape websites, and trade on these instantaneously. These strategies are already eroding the advantage </a:t>
            </a:r>
            <a:r>
              <a:rPr lang="en-US" sz="1800" dirty="0" smtClean="0"/>
              <a:t>of fundamental </a:t>
            </a:r>
            <a:r>
              <a:rPr lang="en-US" sz="1800" dirty="0"/>
              <a:t>analysts, equity long-short managers and macro investors. </a:t>
            </a: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r>
              <a:rPr lang="en-US" sz="1800" b="1" dirty="0" smtClean="0"/>
              <a:t>Long </a:t>
            </a:r>
            <a:r>
              <a:rPr lang="en-US" sz="1800" b="1" dirty="0"/>
              <a:t>term </a:t>
            </a:r>
            <a:r>
              <a:rPr lang="en-US" sz="1800" b="1" dirty="0" smtClean="0"/>
              <a:t>horizon</a:t>
            </a:r>
            <a:r>
              <a:rPr lang="en-US" sz="1800" dirty="0" smtClean="0"/>
              <a:t>: </a:t>
            </a:r>
            <a:r>
              <a:rPr lang="en-US" sz="1800" b="1" dirty="0">
                <a:solidFill>
                  <a:srgbClr val="0070C0"/>
                </a:solidFill>
              </a:rPr>
              <a:t>machines will likely not be able to compete with strong macro and fundamental human </a:t>
            </a:r>
            <a:r>
              <a:rPr lang="en-US" sz="1800" b="1" dirty="0" smtClean="0">
                <a:solidFill>
                  <a:srgbClr val="0070C0"/>
                </a:solidFill>
              </a:rPr>
              <a:t>investors </a:t>
            </a:r>
            <a:r>
              <a:rPr lang="en-US" sz="1800" b="1" dirty="0" smtClean="0">
                <a:solidFill>
                  <a:srgbClr val="00B050"/>
                </a:solidFill>
              </a:rPr>
              <a:t>(yet !?)</a:t>
            </a:r>
            <a:r>
              <a:rPr lang="en-US" sz="1800" dirty="0" smtClean="0"/>
              <a:t>. Machines </a:t>
            </a:r>
            <a:r>
              <a:rPr lang="en-US" sz="1800" dirty="0"/>
              <a:t>will likely </a:t>
            </a:r>
            <a:r>
              <a:rPr lang="en-US" sz="1800" dirty="0" smtClean="0"/>
              <a:t>not do </a:t>
            </a:r>
            <a:r>
              <a:rPr lang="en-US" sz="1800" dirty="0"/>
              <a:t>well in assessing regime changes (market turning points) and forecasts which involve interpreting more </a:t>
            </a:r>
            <a:r>
              <a:rPr lang="en-US" sz="1800" dirty="0" smtClean="0"/>
              <a:t>complicated human </a:t>
            </a:r>
            <a:r>
              <a:rPr lang="en-US" sz="1800" dirty="0"/>
              <a:t>responses such as those of politicians and central bankers, understanding client positioning, or anticipating crowding.</a:t>
            </a:r>
          </a:p>
          <a:p>
            <a:pPr lvl="1"/>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77</a:t>
            </a:fld>
            <a:endParaRPr lang="en-US" sz="1400" dirty="0">
              <a:latin typeface="Arial" charset="0"/>
            </a:endParaRPr>
          </a:p>
        </p:txBody>
      </p:sp>
    </p:spTree>
    <p:extLst>
      <p:ext uri="{BB962C8B-B14F-4D97-AF65-F5344CB8AC3E}">
        <p14:creationId xmlns:p14="http://schemas.microsoft.com/office/powerpoint/2010/main" val="114564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Data </a:t>
            </a:r>
            <a:r>
              <a:rPr lang="en-US" dirty="0" smtClean="0"/>
              <a:t>labelling – </a:t>
            </a:r>
            <a:r>
              <a:rPr lang="en-US" dirty="0" err="1"/>
              <a:t>Telsa</a:t>
            </a:r>
            <a:r>
              <a:rPr lang="en-US" dirty="0"/>
              <a:t> Self </a:t>
            </a:r>
            <a:r>
              <a:rPr lang="en-US" dirty="0" smtClean="0"/>
              <a:t>Driving Car</a:t>
            </a:r>
            <a:endParaRPr lang="en-US" dirty="0"/>
          </a:p>
        </p:txBody>
      </p:sp>
      <p:sp>
        <p:nvSpPr>
          <p:cNvPr id="7" name="Content Placeholder 1"/>
          <p:cNvSpPr txBox="1">
            <a:spLocks/>
          </p:cNvSpPr>
          <p:nvPr/>
        </p:nvSpPr>
        <p:spPr>
          <a:xfrm>
            <a:off x="395536" y="1700808"/>
            <a:ext cx="8640960" cy="15445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600" dirty="0" smtClean="0"/>
          </a:p>
          <a:p>
            <a:pPr lvl="1">
              <a:buFont typeface="Arial" panose="020B0604020202020204" pitchFamily="34" charset="0"/>
              <a:buChar char="•"/>
            </a:pPr>
            <a:endParaRPr lang="en-US" sz="1600" dirty="0" smtClean="0"/>
          </a:p>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smtClean="0"/>
          </a:p>
        </p:txBody>
      </p:sp>
      <p:pic>
        <p:nvPicPr>
          <p:cNvPr id="11" name="圖片 61" descr="相關圖片">
            <a:hlinkClick r:id="rId2"/>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600" y="1772816"/>
            <a:ext cx="6912768" cy="4464496"/>
          </a:xfrm>
          <a:prstGeom prst="rect">
            <a:avLst/>
          </a:prstGeom>
          <a:noFill/>
          <a:ln>
            <a:noFill/>
          </a:ln>
        </p:spPr>
      </p:pic>
    </p:spTree>
    <p:extLst>
      <p:ext uri="{BB962C8B-B14F-4D97-AF65-F5344CB8AC3E}">
        <p14:creationId xmlns:p14="http://schemas.microsoft.com/office/powerpoint/2010/main" val="3320696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Reinforcement Learning</a:t>
            </a:r>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722" y="2204864"/>
            <a:ext cx="7694686" cy="3670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250354" y="5962997"/>
            <a:ext cx="6345088" cy="338554"/>
          </a:xfrm>
          <a:prstGeom prst="rect">
            <a:avLst/>
          </a:prstGeom>
          <a:noFill/>
        </p:spPr>
        <p:txBody>
          <a:bodyPr wrap="square" rtlCol="0">
            <a:spAutoFit/>
          </a:bodyPr>
          <a:lstStyle/>
          <a:p>
            <a:r>
              <a:rPr lang="en-US" sz="1600" b="1" dirty="0"/>
              <a:t>Source</a:t>
            </a:r>
            <a:r>
              <a:rPr lang="en-US" sz="1600" dirty="0"/>
              <a:t>: </a:t>
            </a:r>
            <a:r>
              <a:rPr lang="en-US" sz="1600" dirty="0">
                <a:hlinkClick r:id="rId3"/>
              </a:rPr>
              <a:t>A Survey of Deep Reinforcement Learning in </a:t>
            </a:r>
            <a:r>
              <a:rPr lang="en-US" sz="1600" dirty="0" smtClean="0">
                <a:hlinkClick r:id="rId3"/>
              </a:rPr>
              <a:t>Video Games</a:t>
            </a:r>
            <a:endParaRPr lang="en-US" sz="1600" dirty="0"/>
          </a:p>
        </p:txBody>
      </p:sp>
      <p:sp>
        <p:nvSpPr>
          <p:cNvPr id="6" name="TextBox 5"/>
          <p:cNvSpPr txBox="1"/>
          <p:nvPr/>
        </p:nvSpPr>
        <p:spPr>
          <a:xfrm>
            <a:off x="251520" y="1692097"/>
            <a:ext cx="8464818" cy="646331"/>
          </a:xfrm>
          <a:prstGeom prst="rect">
            <a:avLst/>
          </a:prstGeom>
          <a:noFill/>
        </p:spPr>
        <p:txBody>
          <a:bodyPr wrap="none" rtlCol="0">
            <a:spAutoFit/>
          </a:bodyPr>
          <a:lstStyle/>
          <a:p>
            <a:r>
              <a:rPr lang="en-US" sz="1800" dirty="0"/>
              <a:t>This method is very </a:t>
            </a:r>
            <a:r>
              <a:rPr lang="en-US" sz="1800" b="1" u="sng" dirty="0">
                <a:solidFill>
                  <a:srgbClr val="0070C0"/>
                </a:solidFill>
              </a:rPr>
              <a:t>generic</a:t>
            </a:r>
            <a:r>
              <a:rPr lang="en-US" sz="1800" dirty="0">
                <a:solidFill>
                  <a:srgbClr val="0070C0"/>
                </a:solidFill>
              </a:rPr>
              <a:t> </a:t>
            </a:r>
            <a:r>
              <a:rPr lang="en-US" sz="1800" dirty="0"/>
              <a:t>and can apply to many different </a:t>
            </a:r>
            <a:r>
              <a:rPr lang="en-US" sz="1800" dirty="0" smtClean="0"/>
              <a:t>games: </a:t>
            </a:r>
            <a:r>
              <a:rPr lang="en-US" sz="1800" dirty="0" smtClean="0">
                <a:hlinkClick r:id="rId4"/>
              </a:rPr>
              <a:t>Code Demo</a:t>
            </a:r>
            <a:endParaRPr lang="en-US" sz="1800" dirty="0"/>
          </a:p>
          <a:p>
            <a:endParaRPr lang="en-US" sz="1800" dirty="0"/>
          </a:p>
        </p:txBody>
      </p:sp>
    </p:spTree>
    <p:extLst>
      <p:ext uri="{BB962C8B-B14F-4D97-AF65-F5344CB8AC3E}">
        <p14:creationId xmlns:p14="http://schemas.microsoft.com/office/powerpoint/2010/main" val="18653818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a:t>
            </a:fld>
            <a:endParaRPr lang="en-US" sz="1400" dirty="0">
              <a:latin typeface="Arial" charset="0"/>
            </a:endParaRPr>
          </a:p>
        </p:txBody>
      </p:sp>
      <p:sp>
        <p:nvSpPr>
          <p:cNvPr id="3" name="Title 2"/>
          <p:cNvSpPr>
            <a:spLocks noGrp="1"/>
          </p:cNvSpPr>
          <p:nvPr>
            <p:ph type="title" idx="4294967295"/>
          </p:nvPr>
        </p:nvSpPr>
        <p:spPr>
          <a:xfrm>
            <a:off x="0" y="620713"/>
            <a:ext cx="8532440" cy="1000125"/>
          </a:xfrm>
        </p:spPr>
        <p:txBody>
          <a:bodyPr/>
          <a:lstStyle/>
          <a:p>
            <a:r>
              <a:rPr lang="en-US" dirty="0" smtClean="0"/>
              <a:t>Deep Reinforcement Learning on Self-driving</a:t>
            </a:r>
            <a:endParaRPr lang="en-US" dirty="0"/>
          </a:p>
        </p:txBody>
      </p:sp>
      <p:sp>
        <p:nvSpPr>
          <p:cNvPr id="6" name="TextBox 5"/>
          <p:cNvSpPr txBox="1"/>
          <p:nvPr/>
        </p:nvSpPr>
        <p:spPr>
          <a:xfrm>
            <a:off x="971601" y="2204864"/>
            <a:ext cx="3096343" cy="1200329"/>
          </a:xfrm>
          <a:prstGeom prst="rect">
            <a:avLst/>
          </a:prstGeom>
          <a:noFill/>
        </p:spPr>
        <p:txBody>
          <a:bodyPr wrap="square" rtlCol="0">
            <a:spAutoFit/>
          </a:bodyPr>
          <a:lstStyle/>
          <a:p>
            <a:r>
              <a:rPr lang="en-US" sz="1800" dirty="0" smtClean="0"/>
              <a:t>Apply deep reinforcement learning similar to a </a:t>
            </a:r>
            <a:r>
              <a:rPr lang="en-US" sz="1800" b="1" dirty="0" smtClean="0">
                <a:solidFill>
                  <a:srgbClr val="0070C0"/>
                </a:solidFill>
              </a:rPr>
              <a:t>car racing game</a:t>
            </a:r>
            <a:endParaRPr lang="en-US" sz="1800" b="1" dirty="0">
              <a:solidFill>
                <a:srgbClr val="0070C0"/>
              </a:solidFill>
            </a:endParaRPr>
          </a:p>
          <a:p>
            <a:endParaRPr lang="en-US" sz="1800" dirty="0"/>
          </a:p>
        </p:txBody>
      </p:sp>
      <p:pic>
        <p:nvPicPr>
          <p:cNvPr id="2052" name="Picture 4" descr="Sports Car Racing / Mobile Racing Game Simulator / Android Gameplay FHD #6  - YouT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4628" y="1681431"/>
            <a:ext cx="4047772" cy="2276872"/>
          </a:xfrm>
          <a:prstGeom prst="rect">
            <a:avLst/>
          </a:prstGeom>
          <a:noFill/>
          <a:extLst>
            <a:ext uri="{909E8E84-426E-40DD-AFC4-6F175D3DCCD1}">
              <a14:hiddenFill xmlns:a14="http://schemas.microsoft.com/office/drawing/2010/main">
                <a:solidFill>
                  <a:srgbClr val="FFFFFF"/>
                </a:solidFill>
              </a14:hiddenFill>
            </a:ext>
          </a:extLst>
        </p:spPr>
      </p:pic>
      <p:pic>
        <p:nvPicPr>
          <p:cNvPr id="7" name="Google Shape;86;p17"/>
          <p:cNvPicPr preferRelativeResize="0"/>
          <p:nvPr/>
        </p:nvPicPr>
        <p:blipFill>
          <a:blip r:embed="rId3">
            <a:alphaModFix/>
          </a:blip>
          <a:stretch>
            <a:fillRect/>
          </a:stretch>
        </p:blipFill>
        <p:spPr>
          <a:xfrm>
            <a:off x="1651548" y="4019053"/>
            <a:ext cx="4936676" cy="2362275"/>
          </a:xfrm>
          <a:prstGeom prst="rect">
            <a:avLst/>
          </a:prstGeom>
          <a:noFill/>
          <a:ln>
            <a:noFill/>
          </a:ln>
        </p:spPr>
      </p:pic>
    </p:spTree>
    <p:extLst>
      <p:ext uri="{BB962C8B-B14F-4D97-AF65-F5344CB8AC3E}">
        <p14:creationId xmlns:p14="http://schemas.microsoft.com/office/powerpoint/2010/main" val="1707231088"/>
      </p:ext>
    </p:extLst>
  </p:cSld>
  <p:clrMapOvr>
    <a:masterClrMapping/>
  </p:clrMapOvr>
  <p:timing>
    <p:tnLst>
      <p:par>
        <p:cTn id="1" dur="indefinite" restart="never" nodeType="tmRoot"/>
      </p:par>
    </p:tnLst>
  </p:timing>
</p:sld>
</file>

<file path=ppt/theme/theme1.xml><?xml version="1.0" encoding="utf-8"?>
<a:theme xmlns:a="http://schemas.openxmlformats.org/drawingml/2006/main" name="PowerPoint Template-CBF">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Verdana"/>
        <a:ea typeface="ＭＳ Ｐゴシック"/>
        <a:cs typeface="ＭＳ Ｐゴシック"/>
      </a:majorFont>
      <a:minorFont>
        <a:latin typeface="Verdana"/>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PowerPoint Template-CBF</Template>
  <TotalTime>18328</TotalTime>
  <Words>4175</Words>
  <Application>Microsoft Office PowerPoint</Application>
  <PresentationFormat>On-screen Show (4:3)</PresentationFormat>
  <Paragraphs>550</Paragraphs>
  <Slides>78</Slides>
  <Notes>1</Notes>
  <HiddenSlides>0</HiddenSlides>
  <MMClips>0</MMClips>
  <ScaleCrop>false</ScaleCrop>
  <HeadingPairs>
    <vt:vector size="4" baseType="variant">
      <vt:variant>
        <vt:lpstr>Theme</vt:lpstr>
      </vt:variant>
      <vt:variant>
        <vt:i4>1</vt:i4>
      </vt:variant>
      <vt:variant>
        <vt:lpstr>Slide Titles</vt:lpstr>
      </vt:variant>
      <vt:variant>
        <vt:i4>78</vt:i4>
      </vt:variant>
    </vt:vector>
  </HeadingPairs>
  <TitlesOfParts>
    <vt:vector size="79" baseType="lpstr">
      <vt:lpstr>PowerPoint Template-CBF</vt:lpstr>
      <vt:lpstr>Big Data, AI, Machine Learning, Investment and Algo Trading</vt:lpstr>
      <vt:lpstr>AlphaGo</vt:lpstr>
      <vt:lpstr>AlphaGo</vt:lpstr>
      <vt:lpstr>Traditional AI Approach</vt:lpstr>
      <vt:lpstr>Reinforcement Learning</vt:lpstr>
      <vt:lpstr>Reinforcement Learning</vt:lpstr>
      <vt:lpstr>Deep Reinforcement Learning</vt:lpstr>
      <vt:lpstr>Deep Reinforcement Learning</vt:lpstr>
      <vt:lpstr>Deep Reinforcement Learning on Self-driving</vt:lpstr>
      <vt:lpstr>Deep Reinforcement Learning on Trading</vt:lpstr>
      <vt:lpstr>Deep Reinforcement Learning on Trading</vt:lpstr>
      <vt:lpstr>Deep Reinforcement Learning on Trading</vt:lpstr>
      <vt:lpstr>PowerPoint Presentation</vt:lpstr>
      <vt:lpstr>Deep Reinforcement Learning on Trading</vt:lpstr>
      <vt:lpstr>Deep Reinforcement Learning on Trading</vt:lpstr>
      <vt:lpstr>Challenges in Trading &amp; Investment</vt:lpstr>
      <vt:lpstr>Challenges – Data Cost</vt:lpstr>
      <vt:lpstr>Challenges – Transaction Cost</vt:lpstr>
      <vt:lpstr>Challenges – Infrastructure Cost</vt:lpstr>
      <vt:lpstr>Challenges – Scale</vt:lpstr>
      <vt:lpstr>Challenges – Data Source</vt:lpstr>
      <vt:lpstr>Challenges – Correlation vs Causality</vt:lpstr>
      <vt:lpstr>Challenges – Feature Engineering</vt:lpstr>
      <vt:lpstr>Challenges - Overfitting</vt:lpstr>
      <vt:lpstr>Challenges - Regime Switching</vt:lpstr>
      <vt:lpstr>Challenges – Complexities</vt:lpstr>
      <vt:lpstr>Challenges – Domain Knowledge</vt:lpstr>
      <vt:lpstr>PowerPoint Presentation</vt:lpstr>
      <vt:lpstr>Challenges - Psychological </vt:lpstr>
      <vt:lpstr>Challenges – False Belief</vt:lpstr>
      <vt:lpstr>Challenges - Summary</vt:lpstr>
      <vt:lpstr>Thoughts and Discussions</vt:lpstr>
      <vt:lpstr>Expert Thoughts on Algo Trading and AI</vt:lpstr>
      <vt:lpstr>My Thoughts on Algo Trading and AI</vt:lpstr>
      <vt:lpstr>My Thoughts on Algo Trading and AI</vt:lpstr>
      <vt:lpstr>My Thoughts on Algo Trading and AI</vt:lpstr>
      <vt:lpstr>My Thoughts on Algo Trading and AI</vt:lpstr>
      <vt:lpstr>PowerPoint Presentation</vt:lpstr>
      <vt:lpstr>Limitation of Deep Learning</vt:lpstr>
      <vt:lpstr>Deep Learning requires many Data </vt:lpstr>
      <vt:lpstr>Data labelling – Telsa Self Driving Car</vt:lpstr>
      <vt:lpstr>Data labelling – Telsa Self Driving Car</vt:lpstr>
      <vt:lpstr>Data labelling – Other Bias Examples</vt:lpstr>
      <vt:lpstr>Deep Learning is a Black-Box</vt:lpstr>
      <vt:lpstr>Deep Learning is a Black-Box</vt:lpstr>
      <vt:lpstr>My Thoughts on AI</vt:lpstr>
      <vt:lpstr>My Thoughts on AI</vt:lpstr>
      <vt:lpstr>Appendix</vt:lpstr>
      <vt:lpstr>Summary of Machine Learning</vt:lpstr>
      <vt:lpstr>Summary of the Algorithms</vt:lpstr>
      <vt:lpstr>Summary of the Usages</vt:lpstr>
      <vt:lpstr>Machine Learning – Over fit / Under fit</vt:lpstr>
      <vt:lpstr>Machine Learning – Over fit / Under fit</vt:lpstr>
      <vt:lpstr>Machine Learning – Over fit / Under fit</vt:lpstr>
      <vt:lpstr>Machine Learning – Over fit / Under fit</vt:lpstr>
      <vt:lpstr>Machine Learning – Over fit / Under fit</vt:lpstr>
      <vt:lpstr>Deep Learning vs Other Machine Learning</vt:lpstr>
      <vt:lpstr>Deep Learning vs Other Machine Learning</vt:lpstr>
      <vt:lpstr>Trading Strategies - Background </vt:lpstr>
      <vt:lpstr>Trading Strategies - Biz </vt:lpstr>
      <vt:lpstr>Trading Strategies – Fee Structure</vt:lpstr>
      <vt:lpstr>Trading Strategies – Fee Structure</vt:lpstr>
      <vt:lpstr>Trading Strategies - Risk Management</vt:lpstr>
      <vt:lpstr>Trading Strategies - Workflow</vt:lpstr>
      <vt:lpstr>Trading Strategies - Workflow</vt:lpstr>
      <vt:lpstr>Trading Strategies - Workflow</vt:lpstr>
      <vt:lpstr>Trading Strategies - Workflow</vt:lpstr>
      <vt:lpstr>Trading Strategies – Supervised Learning </vt:lpstr>
      <vt:lpstr>Trading Strategies – Reinforcement Learning</vt:lpstr>
      <vt:lpstr>Trading Strategies – Trading Charts</vt:lpstr>
      <vt:lpstr>Trading Strategies – Trading Charts</vt:lpstr>
      <vt:lpstr>Trading Strategies - Trading Charts</vt:lpstr>
      <vt:lpstr>Trading Strategies – Trading Charts</vt:lpstr>
      <vt:lpstr>Trading Strategies - Trading Charts</vt:lpstr>
      <vt:lpstr>Limitation of Deep Learning</vt:lpstr>
      <vt:lpstr>Limitation of Deep Learning</vt:lpstr>
      <vt:lpstr>Roles of Humans and Machines</vt:lpstr>
      <vt:lpstr>Data labelling – Telsa Self Driving Car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A.I. and Investing</dc:title>
  <dc:creator>Liu Wai Keung</dc:creator>
  <cp:lastModifiedBy>Liu Wai Keung</cp:lastModifiedBy>
  <cp:revision>190</cp:revision>
  <cp:lastPrinted>2013-10-02T07:30:28Z</cp:lastPrinted>
  <dcterms:created xsi:type="dcterms:W3CDTF">2018-01-14T13:40:03Z</dcterms:created>
  <dcterms:modified xsi:type="dcterms:W3CDTF">2022-03-21T07:40:06Z</dcterms:modified>
</cp:coreProperties>
</file>